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56" r:id="rId2"/>
    <p:sldId id="686" r:id="rId3"/>
    <p:sldId id="845" r:id="rId4"/>
    <p:sldId id="842" r:id="rId5"/>
    <p:sldId id="854" r:id="rId6"/>
    <p:sldId id="735" r:id="rId7"/>
    <p:sldId id="736" r:id="rId8"/>
    <p:sldId id="738" r:id="rId9"/>
    <p:sldId id="746" r:id="rId10"/>
    <p:sldId id="847" r:id="rId11"/>
    <p:sldId id="848" r:id="rId12"/>
    <p:sldId id="849" r:id="rId13"/>
    <p:sldId id="851" r:id="rId14"/>
    <p:sldId id="807" r:id="rId15"/>
    <p:sldId id="829" r:id="rId16"/>
    <p:sldId id="831" r:id="rId17"/>
    <p:sldId id="839" r:id="rId18"/>
    <p:sldId id="841" r:id="rId19"/>
    <p:sldId id="855" r:id="rId20"/>
    <p:sldId id="862" r:id="rId21"/>
    <p:sldId id="863" r:id="rId22"/>
    <p:sldId id="864" r:id="rId23"/>
    <p:sldId id="860" r:id="rId24"/>
    <p:sldId id="858" r:id="rId25"/>
    <p:sldId id="859" r:id="rId26"/>
    <p:sldId id="870" r:id="rId27"/>
    <p:sldId id="871" r:id="rId28"/>
    <p:sldId id="892" r:id="rId29"/>
    <p:sldId id="865" r:id="rId30"/>
    <p:sldId id="866" r:id="rId31"/>
    <p:sldId id="868" r:id="rId32"/>
    <p:sldId id="867" r:id="rId33"/>
    <p:sldId id="869" r:id="rId34"/>
    <p:sldId id="872" r:id="rId35"/>
    <p:sldId id="884" r:id="rId36"/>
    <p:sldId id="886" r:id="rId37"/>
    <p:sldId id="885" r:id="rId38"/>
    <p:sldId id="873" r:id="rId39"/>
    <p:sldId id="875" r:id="rId40"/>
    <p:sldId id="876" r:id="rId41"/>
    <p:sldId id="878" r:id="rId42"/>
    <p:sldId id="877" r:id="rId43"/>
    <p:sldId id="879" r:id="rId44"/>
    <p:sldId id="891" r:id="rId45"/>
    <p:sldId id="893" r:id="rId46"/>
    <p:sldId id="889" r:id="rId47"/>
    <p:sldId id="894" r:id="rId48"/>
    <p:sldId id="887" r:id="rId49"/>
    <p:sldId id="890" r:id="rId50"/>
    <p:sldId id="895" r:id="rId51"/>
    <p:sldId id="769" r:id="rId52"/>
    <p:sldId id="734" r:id="rId53"/>
  </p:sldIdLst>
  <p:sldSz cx="9144000" cy="5143500" type="screen16x9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9CCFF"/>
    <a:srgbClr val="002B5E"/>
    <a:srgbClr val="004AA4"/>
    <a:srgbClr val="003D86"/>
    <a:srgbClr val="004496"/>
    <a:srgbClr val="6C89DA"/>
    <a:srgbClr val="A7CFFF"/>
    <a:srgbClr val="005AC8"/>
    <a:srgbClr val="8BB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5000" autoAdjust="0"/>
    <p:restoredTop sz="95232" autoAdjust="0"/>
  </p:normalViewPr>
  <p:slideViewPr>
    <p:cSldViewPr snapToGrid="0">
      <p:cViewPr varScale="1">
        <p:scale>
          <a:sx n="152" d="100"/>
          <a:sy n="152" d="100"/>
        </p:scale>
        <p:origin x="162" y="378"/>
      </p:cViewPr>
      <p:guideLst>
        <p:guide orient="horz" pos="2160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96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441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8145" cy="464205"/>
          </a:xfrm>
          <a:prstGeom prst="rect">
            <a:avLst/>
          </a:prstGeom>
        </p:spPr>
        <p:txBody>
          <a:bodyPr vert="horz" wrap="square" lIns="93172" tIns="46586" rIns="93172" bIns="46586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734" y="1"/>
            <a:ext cx="3038145" cy="464205"/>
          </a:xfrm>
          <a:prstGeom prst="rect">
            <a:avLst/>
          </a:prstGeom>
        </p:spPr>
        <p:txBody>
          <a:bodyPr vert="horz" wrap="square" lIns="93172" tIns="46586" rIns="93172" bIns="4658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300"/>
            </a:lvl1pPr>
          </a:lstStyle>
          <a:p>
            <a:pPr>
              <a:defRPr/>
            </a:pPr>
            <a:fld id="{B267BEA5-568B-4683-9B27-43E5329933B6}" type="datetime1">
              <a:rPr lang="en-US"/>
              <a:pPr>
                <a:defRPr/>
              </a:pPr>
              <a:t>5/18/2021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30659"/>
            <a:ext cx="3038145" cy="464205"/>
          </a:xfrm>
          <a:prstGeom prst="rect">
            <a:avLst/>
          </a:prstGeom>
        </p:spPr>
        <p:txBody>
          <a:bodyPr vert="horz" wrap="square" lIns="93172" tIns="46586" rIns="93172" bIns="46586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734" y="8830659"/>
            <a:ext cx="3038145" cy="464205"/>
          </a:xfrm>
          <a:prstGeom prst="rect">
            <a:avLst/>
          </a:prstGeom>
        </p:spPr>
        <p:txBody>
          <a:bodyPr vert="horz" wrap="square" lIns="93172" tIns="46586" rIns="93172" bIns="4658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300"/>
            </a:lvl1pPr>
          </a:lstStyle>
          <a:p>
            <a:pPr>
              <a:defRPr/>
            </a:pPr>
            <a:fld id="{1FF63FD3-E510-46D6-A52E-97699B1C8D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3640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8145" cy="464205"/>
          </a:xfrm>
          <a:prstGeom prst="rect">
            <a:avLst/>
          </a:prstGeom>
        </p:spPr>
        <p:txBody>
          <a:bodyPr vert="horz" wrap="square" lIns="93172" tIns="46586" rIns="93172" bIns="46586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734" y="1"/>
            <a:ext cx="3038145" cy="464205"/>
          </a:xfrm>
          <a:prstGeom prst="rect">
            <a:avLst/>
          </a:prstGeom>
        </p:spPr>
        <p:txBody>
          <a:bodyPr vert="horz" wrap="square" lIns="93172" tIns="46586" rIns="93172" bIns="4658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300"/>
            </a:lvl1pPr>
          </a:lstStyle>
          <a:p>
            <a:pPr>
              <a:defRPr/>
            </a:pPr>
            <a:fld id="{4A41349B-BC31-4F8A-8A77-3A8914BC2637}" type="datetime1">
              <a:rPr lang="en-US"/>
              <a:pPr>
                <a:defRPr/>
              </a:pPr>
              <a:t>5/18/2021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8500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3172" tIns="46586" rIns="93172" bIns="46586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345" y="4416099"/>
            <a:ext cx="5607711" cy="4182457"/>
          </a:xfrm>
          <a:prstGeom prst="rect">
            <a:avLst/>
          </a:prstGeom>
        </p:spPr>
        <p:txBody>
          <a:bodyPr vert="horz" wrap="square" lIns="93172" tIns="46586" rIns="93172" bIns="46586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0659"/>
            <a:ext cx="3038145" cy="464205"/>
          </a:xfrm>
          <a:prstGeom prst="rect">
            <a:avLst/>
          </a:prstGeom>
        </p:spPr>
        <p:txBody>
          <a:bodyPr vert="horz" wrap="square" lIns="93172" tIns="46586" rIns="93172" bIns="46586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734" y="8830659"/>
            <a:ext cx="3038145" cy="464205"/>
          </a:xfrm>
          <a:prstGeom prst="rect">
            <a:avLst/>
          </a:prstGeom>
        </p:spPr>
        <p:txBody>
          <a:bodyPr vert="horz" wrap="square" lIns="93172" tIns="46586" rIns="93172" bIns="4658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300"/>
            </a:lvl1pPr>
          </a:lstStyle>
          <a:p>
            <a:pPr>
              <a:defRPr/>
            </a:pPr>
            <a:fld id="{61A674A3-7770-43EF-B958-CA0F1775D1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4277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pitchFamily="34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pitchFamily="-104" charset="-128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16130" indent="-275434" eaLnBrk="0" hangingPunct="0">
              <a:defRPr sz="2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01738" indent="-220348" eaLnBrk="0" hangingPunct="0">
              <a:defRPr sz="2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542433" indent="-220348" eaLnBrk="0" hangingPunct="0">
              <a:defRPr sz="2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1983128" indent="-220348" eaLnBrk="0" hangingPunct="0">
              <a:defRPr sz="2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423823" indent="-22034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864518" indent="-22034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305213" indent="-22034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745908" indent="-22034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2860B01C-3B99-41C8-99EB-36E6A07783A3}" type="slidenum">
              <a:rPr lang="en-US" sz="1300"/>
              <a:pPr/>
              <a:t>1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4096962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8500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465887">
              <a:defRPr/>
            </a:pPr>
            <a:r>
              <a:rPr lang="en-US" dirty="0" smtClean="0"/>
              <a:t>ePocrates Rx Formulary, Lexi-Drugs Platinum, mobileMICROMEDEX, and Tarascon ePharmacopoeia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A0B8C-96AB-3F4B-988A-4018F0FD1D0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/>
              <a:t>Be sure to review the references and give a specific example</a:t>
            </a:r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16130" indent="-275434" eaLnBrk="0" hangingPunct="0">
              <a:defRPr sz="2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01738" indent="-220348" eaLnBrk="0" hangingPunct="0">
              <a:defRPr sz="2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542433" indent="-220348" eaLnBrk="0" hangingPunct="0">
              <a:defRPr sz="2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1983128" indent="-220348" eaLnBrk="0" hangingPunct="0">
              <a:defRPr sz="2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423823" indent="-22034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864518" indent="-22034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305213" indent="-22034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745908" indent="-22034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357401FD-9536-4614-B039-5DE11258793B}" type="slidenum">
              <a:rPr lang="en-US" sz="1300"/>
              <a:pPr/>
              <a:t>10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395777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16130" indent="-275434" eaLnBrk="0" hangingPunct="0">
              <a:defRPr sz="2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01738" indent="-220348" eaLnBrk="0" hangingPunct="0">
              <a:defRPr sz="2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542433" indent="-220348" eaLnBrk="0" hangingPunct="0">
              <a:defRPr sz="2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1983128" indent="-220348" eaLnBrk="0" hangingPunct="0">
              <a:defRPr sz="2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423823" indent="-22034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864518" indent="-22034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305213" indent="-22034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745908" indent="-22034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400C48BA-94D1-4D57-8BCA-B7C2C10E2FD0}" type="slidenum">
              <a:rPr lang="en-US" altLang="en-US" sz="1300"/>
              <a:pPr/>
              <a:t>11</a:t>
            </a:fld>
            <a:endParaRPr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770765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111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475" y="391716"/>
            <a:ext cx="7924800" cy="6286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475" y="1098947"/>
            <a:ext cx="7924800" cy="34563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1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 userDrawn="1">
            <p:ph type="title"/>
          </p:nvPr>
        </p:nvSpPr>
        <p:spPr bwMode="auto">
          <a:xfrm>
            <a:off x="625475" y="391716"/>
            <a:ext cx="79248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625475" y="1098947"/>
            <a:ext cx="7924800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on text regions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31" name="Text Box 9"/>
          <p:cNvSpPr txBox="1">
            <a:spLocks noChangeArrowheads="1"/>
          </p:cNvSpPr>
          <p:nvPr userDrawn="1"/>
        </p:nvSpPr>
        <p:spPr bwMode="auto">
          <a:xfrm>
            <a:off x="4543426" y="4762501"/>
            <a:ext cx="447558" cy="30777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fld id="{A257826D-C641-4357-B9C9-66FA06F0ED07}" type="slidenum">
              <a:rPr lang="en-US" sz="1400" smtClean="0">
                <a:solidFill>
                  <a:srgbClr val="002B5E"/>
                </a:solidFill>
                <a:latin typeface="Georgia" pitchFamily="18" charset="0"/>
              </a:rPr>
              <a:pPr>
                <a:defRPr/>
              </a:pPr>
              <a:t>‹#›</a:t>
            </a:fld>
            <a:endParaRPr lang="en-US" sz="1400" smtClean="0">
              <a:solidFill>
                <a:srgbClr val="002B5E"/>
              </a:solidFill>
              <a:latin typeface="Georgia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hf sldNum="0"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2B5E"/>
          </a:solidFill>
          <a:latin typeface="Avenir LT Std 55 Roman" pitchFamily="34" charset="0"/>
          <a:ea typeface="MS PGothic" pitchFamily="34" charset="-128"/>
          <a:cs typeface="MS PGothic" pitchFamily="34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2B5E"/>
          </a:solidFill>
          <a:latin typeface="Avenir LT Std 55 Roman" pitchFamily="34" charset="0"/>
          <a:ea typeface="MS PGothic" pitchFamily="34" charset="-128"/>
          <a:cs typeface="MS PGothic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2B5E"/>
          </a:solidFill>
          <a:latin typeface="Avenir LT Std 55 Roman" pitchFamily="34" charset="0"/>
          <a:ea typeface="MS PGothic" pitchFamily="34" charset="-128"/>
          <a:cs typeface="MS PGothic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2B5E"/>
          </a:solidFill>
          <a:latin typeface="Avenir LT Std 55 Roman" pitchFamily="34" charset="0"/>
          <a:ea typeface="MS PGothic" pitchFamily="34" charset="-128"/>
          <a:cs typeface="MS PGothic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2B5E"/>
          </a:solidFill>
          <a:latin typeface="Avenir LT Std 55 Roman" pitchFamily="34" charset="0"/>
          <a:ea typeface="MS PGothic" pitchFamily="34" charset="-128"/>
          <a:cs typeface="MS PGothic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ts val="600"/>
        </a:spcAft>
        <a:buClr>
          <a:srgbClr val="002B5E"/>
        </a:buClr>
        <a:buChar char="•"/>
        <a:defRPr sz="3200">
          <a:solidFill>
            <a:srgbClr val="002B5E"/>
          </a:solidFill>
          <a:latin typeface="Avenir LT Std 65 Medium" pitchFamily="34" charset="0"/>
          <a:ea typeface="MS PGothic" pitchFamily="34" charset="-128"/>
          <a:cs typeface="MS PGothic" pitchFamily="34" charset="-128"/>
        </a:defRPr>
      </a:lvl1pPr>
      <a:lvl2pPr marL="742950" indent="-285750" algn="l" rtl="0" eaLnBrk="0" fontAlgn="base" hangingPunct="0">
        <a:spcBef>
          <a:spcPct val="0"/>
        </a:spcBef>
        <a:spcAft>
          <a:spcPts val="1200"/>
        </a:spcAft>
        <a:buClr>
          <a:srgbClr val="002B5E"/>
        </a:buClr>
        <a:buChar char="–"/>
        <a:defRPr sz="2800">
          <a:solidFill>
            <a:srgbClr val="002B5E"/>
          </a:solidFill>
          <a:latin typeface="Avenir LT Std 65 Medium" pitchFamily="34" charset="0"/>
          <a:ea typeface="MS PGothic" pitchFamily="34" charset="-128"/>
        </a:defRPr>
      </a:lvl2pPr>
      <a:lvl3pPr marL="1143000" indent="-228600" algn="l" rtl="0" eaLnBrk="0" fontAlgn="base" hangingPunct="0">
        <a:spcBef>
          <a:spcPct val="0"/>
        </a:spcBef>
        <a:spcAft>
          <a:spcPts val="1200"/>
        </a:spcAft>
        <a:buClr>
          <a:srgbClr val="002B5E"/>
        </a:buClr>
        <a:buChar char="•"/>
        <a:defRPr sz="2400">
          <a:solidFill>
            <a:srgbClr val="002B5E"/>
          </a:solidFill>
          <a:latin typeface="Avenir LT Std 65 Medium" pitchFamily="34" charset="0"/>
          <a:ea typeface="MS PGothic" pitchFamily="34" charset="-128"/>
          <a:cs typeface="ＭＳ Ｐゴシック" pitchFamily="-104" charset="-128"/>
        </a:defRPr>
      </a:lvl3pPr>
      <a:lvl4pPr marL="1600200" indent="-228600" algn="l" rtl="0" eaLnBrk="0" fontAlgn="base" hangingPunct="0">
        <a:spcBef>
          <a:spcPct val="0"/>
        </a:spcBef>
        <a:spcAft>
          <a:spcPts val="1200"/>
        </a:spcAft>
        <a:buClr>
          <a:srgbClr val="002B5E"/>
        </a:buClr>
        <a:buChar char="–"/>
        <a:defRPr sz="2000">
          <a:solidFill>
            <a:srgbClr val="002B5E"/>
          </a:solidFill>
          <a:latin typeface="Avenir LT Std 65 Medium" pitchFamily="34" charset="0"/>
          <a:ea typeface="MS PGothic" pitchFamily="34" charset="-128"/>
        </a:defRPr>
      </a:lvl4pPr>
      <a:lvl5pPr marL="2057400" indent="-228600" algn="l" rtl="0" eaLnBrk="0" fontAlgn="base" hangingPunct="0">
        <a:spcBef>
          <a:spcPct val="0"/>
        </a:spcBef>
        <a:spcAft>
          <a:spcPts val="1200"/>
        </a:spcAft>
        <a:buClr>
          <a:srgbClr val="002B5E"/>
        </a:buClr>
        <a:buChar char="»"/>
        <a:defRPr sz="2000">
          <a:solidFill>
            <a:srgbClr val="002B5E"/>
          </a:solidFill>
          <a:latin typeface="Avenir LT Std 65 Medium" pitchFamily="34" charset="0"/>
          <a:ea typeface="MS PGothic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di-cds.org/warfarin-nsaids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iki.hl7.org/index.php?title=PDDI_CD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build.fhir.org/ig/HL7/PDDI-CDS/cds-service-spec.html#cds-message-filtering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cds.ddi-cds.org/cqf-ruler-r4/fhir/StructureDefinition/pddi-cds-configuration-options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ds.ddi-cds.org/cqf-ruler-r4/fhir/PlanDefinition/warfarin-nsaids-cds-sign" TargetMode="External"/><Relationship Id="rId2" Type="http://schemas.openxmlformats.org/officeDocument/2006/relationships/hyperlink" Target="https://cds.ddi-cds.org/cqf-ruler-r4/fhir/PlanDefinition/warfarin-nsaids-cds-select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ds.ddi-cds.org/cqf-ruler-r4/cds-services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ds.ddi-cds.org/cqf-ruler-r4/fhir/PlanDefinition/warfarin-nsaids-cds-select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cds.ddi-cds.org/cqf-ruler-r4/cds-services" TargetMode="Externa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ds.ddi-cds.org/cqf-ruler-r4/fhir/PlanDefinition/warfarin-nsaids-cds-sign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di-cds.org/apps/#colchicine_cyp3a4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3087823" y="2816034"/>
            <a:ext cx="2817940" cy="366713"/>
          </a:xfrm>
        </p:spPr>
        <p:txBody>
          <a:bodyPr/>
          <a:lstStyle/>
          <a:p>
            <a:pPr marL="0" indent="0" eaLnBrk="1" hangingPunct="1">
              <a:spcAft>
                <a:spcPct val="0"/>
              </a:spcAft>
              <a:buFontTx/>
              <a:buNone/>
            </a:pPr>
            <a:r>
              <a:rPr lang="en-US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CDS Workgroup </a:t>
            </a:r>
          </a:p>
        </p:txBody>
      </p:sp>
      <p:sp>
        <p:nvSpPr>
          <p:cNvPr id="2053" name="TextBox 8"/>
          <p:cNvSpPr txBox="1">
            <a:spLocks noChangeArrowheads="1"/>
          </p:cNvSpPr>
          <p:nvPr/>
        </p:nvSpPr>
        <p:spPr bwMode="auto">
          <a:xfrm>
            <a:off x="2169696" y="3379184"/>
            <a:ext cx="55869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dirty="0" smtClean="0">
                <a:cs typeface="Arial" pitchFamily="34" charset="0"/>
              </a:rPr>
              <a:t>HL7 </a:t>
            </a:r>
            <a:r>
              <a:rPr lang="en-US" dirty="0" err="1" smtClean="0">
                <a:cs typeface="Arial" pitchFamily="34" charset="0"/>
              </a:rPr>
              <a:t>Connectathon</a:t>
            </a:r>
            <a:r>
              <a:rPr lang="en-US" dirty="0" smtClean="0">
                <a:cs typeface="Arial" pitchFamily="34" charset="0"/>
              </a:rPr>
              <a:t> – May, 18</a:t>
            </a:r>
            <a:r>
              <a:rPr lang="en-US" baseline="30000" dirty="0" smtClean="0">
                <a:cs typeface="Arial" pitchFamily="34" charset="0"/>
              </a:rPr>
              <a:t>th</a:t>
            </a:r>
            <a:r>
              <a:rPr lang="en-US" dirty="0" smtClean="0">
                <a:cs typeface="Arial" pitchFamily="34" charset="0"/>
              </a:rPr>
              <a:t> 2021</a:t>
            </a:r>
            <a:endParaRPr lang="en-US" dirty="0"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47158" y="1542379"/>
            <a:ext cx="66992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CDS Hooks for decision support on </a:t>
            </a:r>
          </a:p>
          <a:p>
            <a:r>
              <a:rPr lang="en-US" sz="3200" dirty="0"/>
              <a:t>p</a:t>
            </a:r>
            <a:r>
              <a:rPr lang="en-US" sz="3200" dirty="0" smtClean="0"/>
              <a:t>otential drug-drug interactions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281940" y="57419"/>
            <a:ext cx="8694420" cy="506461"/>
          </a:xfrm>
        </p:spPr>
        <p:txBody>
          <a:bodyPr/>
          <a:lstStyle/>
          <a:p>
            <a:r>
              <a:rPr lang="en-US" sz="3200" dirty="0" smtClean="0">
                <a:latin typeface="Avenir LT Std 55 Roman" charset="0"/>
              </a:rPr>
              <a:t>Does clinical decision support (CDS) work?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137160" y="563880"/>
            <a:ext cx="8930640" cy="3456384"/>
          </a:xfrm>
        </p:spPr>
        <p:txBody>
          <a:bodyPr/>
          <a:lstStyle/>
          <a:p>
            <a:r>
              <a:rPr lang="en-US" sz="2400" dirty="0" smtClean="0">
                <a:latin typeface="Avenir LT Std 65 Medium" charset="0"/>
              </a:rPr>
              <a:t>Systems that provide PDDI alerts at the point of care often alert to PDDIs that have little potential clinical significance</a:t>
            </a:r>
          </a:p>
          <a:p>
            <a:pPr lvl="1"/>
            <a:r>
              <a:rPr lang="en-US" sz="2400" dirty="0" smtClean="0">
                <a:latin typeface="Avenir LT Std 65 Medium" charset="0"/>
              </a:rPr>
              <a:t> frustrating clinicians </a:t>
            </a:r>
          </a:p>
          <a:p>
            <a:pPr lvl="2"/>
            <a:r>
              <a:rPr lang="en-US" sz="2000" dirty="0">
                <a:latin typeface="Avenir LT Std 65 Medium" charset="0"/>
              </a:rPr>
              <a:t>Clinicians override </a:t>
            </a:r>
            <a:r>
              <a:rPr lang="en-US" sz="2000" dirty="0" smtClean="0">
                <a:latin typeface="Avenir LT Std 65 Medium" charset="0"/>
              </a:rPr>
              <a:t>up </a:t>
            </a:r>
            <a:r>
              <a:rPr lang="en-US" sz="2000" dirty="0">
                <a:latin typeface="Avenir LT Std 65 Medium" charset="0"/>
              </a:rPr>
              <a:t>to 90% of potential DDI alerts, primarily because clinicians do not consider the alerts to be relevant.</a:t>
            </a:r>
            <a:endParaRPr lang="en-US" sz="2000" dirty="0" smtClean="0">
              <a:latin typeface="Avenir LT Std 65 Medium" charset="0"/>
            </a:endParaRPr>
          </a:p>
          <a:p>
            <a:pPr lvl="1"/>
            <a:r>
              <a:rPr lang="en-US" sz="2400" dirty="0" smtClean="0">
                <a:latin typeface="Avenir LT Std 65 Medium" charset="0"/>
              </a:rPr>
              <a:t>can lead to inappropriate responses</a:t>
            </a:r>
          </a:p>
          <a:p>
            <a:pPr lvl="2"/>
            <a:r>
              <a:rPr lang="en-US" sz="1800" dirty="0">
                <a:latin typeface="Avenir LT Std 65 Medium" charset="0"/>
              </a:rPr>
              <a:t>87.3% of high priority alerts were overridden in a 1-year sample of inpatient and outpatient data from a large academic health </a:t>
            </a:r>
            <a:r>
              <a:rPr lang="en-US" sz="1800" dirty="0" smtClean="0">
                <a:latin typeface="Avenir LT Std 65 Medium" charset="0"/>
              </a:rPr>
              <a:t>system.</a:t>
            </a:r>
          </a:p>
          <a:p>
            <a:pPr lvl="3"/>
            <a:r>
              <a:rPr lang="en-US" sz="1600" dirty="0" smtClean="0">
                <a:latin typeface="Avenir LT Std 65 Medium" charset="0"/>
              </a:rPr>
              <a:t>less </a:t>
            </a:r>
            <a:r>
              <a:rPr lang="en-US" sz="1600" dirty="0">
                <a:latin typeface="Avenir LT Std 65 Medium" charset="0"/>
              </a:rPr>
              <a:t>than half (45.4%) of the overrides were considered appropriate </a:t>
            </a:r>
            <a:endParaRPr lang="en-US" sz="1800" dirty="0" smtClean="0">
              <a:latin typeface="Avenir LT Std 65 Medium" charset="0"/>
            </a:endParaRPr>
          </a:p>
          <a:p>
            <a:pPr marL="685800" lvl="2" indent="0">
              <a:buNone/>
            </a:pPr>
            <a:endParaRPr lang="en-US" sz="2000" dirty="0" smtClean="0">
              <a:latin typeface="Avenir LT Std 65 Medium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7160" y="4187873"/>
            <a:ext cx="89306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00" dirty="0" err="1">
                <a:ea typeface="Arial" panose="020B0604020202020204" pitchFamily="34" charset="0"/>
              </a:rPr>
              <a:t>Edrees</a:t>
            </a:r>
            <a:r>
              <a:rPr lang="en-US" sz="900" dirty="0">
                <a:ea typeface="Arial" panose="020B0604020202020204" pitchFamily="34" charset="0"/>
              </a:rPr>
              <a:t> H, Amato MG, Wong A, </a:t>
            </a:r>
            <a:r>
              <a:rPr lang="en-US" sz="900" dirty="0" err="1">
                <a:ea typeface="Arial" panose="020B0604020202020204" pitchFamily="34" charset="0"/>
              </a:rPr>
              <a:t>Seger</a:t>
            </a:r>
            <a:r>
              <a:rPr lang="en-US" sz="900" dirty="0">
                <a:ea typeface="Arial" panose="020B0604020202020204" pitchFamily="34" charset="0"/>
              </a:rPr>
              <a:t> DL, Bates DW. High-priority drug-drug interaction clinical decision support overrides in a newly implemented commercial computerized provider order-entry system: Override appropriateness and adverse drug events. J Am Med Inform Assoc. 2020;27(6):893-900. doi:10.1093/</a:t>
            </a:r>
            <a:r>
              <a:rPr lang="en-US" sz="900" dirty="0" err="1">
                <a:ea typeface="Arial" panose="020B0604020202020204" pitchFamily="34" charset="0"/>
              </a:rPr>
              <a:t>jamia</a:t>
            </a:r>
            <a:r>
              <a:rPr lang="en-US" sz="900" dirty="0">
                <a:ea typeface="Arial" panose="020B0604020202020204" pitchFamily="34" charset="0"/>
              </a:rPr>
              <a:t>/ocaa034</a:t>
            </a:r>
          </a:p>
        </p:txBody>
      </p:sp>
    </p:spTree>
    <p:extLst>
      <p:ext uri="{BB962C8B-B14F-4D97-AF65-F5344CB8AC3E}">
        <p14:creationId xmlns:p14="http://schemas.microsoft.com/office/powerpoint/2010/main" val="360893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107315" y="113527"/>
            <a:ext cx="7924800" cy="429377"/>
          </a:xfrm>
        </p:spPr>
        <p:txBody>
          <a:bodyPr/>
          <a:lstStyle/>
          <a:p>
            <a:r>
              <a:rPr lang="en-US" altLang="en-US" dirty="0" smtClean="0">
                <a:latin typeface="Avenir LT Std 55 Roman" charset="0"/>
              </a:rPr>
              <a:t>Key point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336051" y="764998"/>
            <a:ext cx="8507002" cy="3456384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800" dirty="0" smtClean="0">
                <a:latin typeface="Avenir LT Std 65 Medium" charset="0"/>
              </a:rPr>
              <a:t>PDDI clinical decision support is currently sensitive but not precise </a:t>
            </a:r>
          </a:p>
          <a:p>
            <a:r>
              <a:rPr lang="en-US" altLang="en-US" sz="2400" dirty="0" smtClean="0">
                <a:latin typeface="Avenir LT Std 65 Medium" charset="0"/>
              </a:rPr>
              <a:t>Alerts are more effective when they consider the specific patient context</a:t>
            </a:r>
          </a:p>
          <a:p>
            <a:pPr lvl="1"/>
            <a:r>
              <a:rPr lang="en-US" altLang="en-US" sz="2000" dirty="0">
                <a:latin typeface="Avenir LT Std 65 Medium" charset="0"/>
              </a:rPr>
              <a:t>Daniels </a:t>
            </a:r>
            <a:r>
              <a:rPr lang="en-US" altLang="en-US" sz="2000" i="1" dirty="0">
                <a:latin typeface="Avenir LT Std 65 Medium" charset="0"/>
              </a:rPr>
              <a:t>et al</a:t>
            </a:r>
            <a:r>
              <a:rPr lang="en-US" altLang="en-US" sz="2000" dirty="0">
                <a:latin typeface="Avenir LT Std 65 Medium" charset="0"/>
              </a:rPr>
              <a:t>. observed a reduction in the override rate from 93.9% to 46.8% after making nearly a third (30.2%) of DDI alerts more contextual and suppressing another 16.5% of </a:t>
            </a:r>
            <a:r>
              <a:rPr lang="en-US" altLang="en-US" sz="2000" dirty="0" smtClean="0">
                <a:latin typeface="Avenir LT Std 65 Medium" charset="0"/>
              </a:rPr>
              <a:t>alerts.</a:t>
            </a:r>
          </a:p>
          <a:p>
            <a:pPr lvl="1"/>
            <a:endParaRPr lang="en-US" altLang="en-US" sz="2400" dirty="0" smtClean="0">
              <a:latin typeface="Avenir LT Std 65 Medium" charset="0"/>
            </a:endParaRPr>
          </a:p>
          <a:p>
            <a:pPr lvl="1"/>
            <a:endParaRPr lang="en-US" altLang="en-US" sz="2400" dirty="0" smtClean="0">
              <a:latin typeface="Avenir LT Std 65 Medium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26551" y="3916948"/>
            <a:ext cx="87934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ea typeface="Arial" panose="020B0604020202020204" pitchFamily="34" charset="0"/>
              </a:rPr>
              <a:t>Daniels CC, </a:t>
            </a:r>
            <a:r>
              <a:rPr lang="en-US" sz="1200" dirty="0" err="1">
                <a:ea typeface="Arial" panose="020B0604020202020204" pitchFamily="34" charset="0"/>
              </a:rPr>
              <a:t>Burlison</a:t>
            </a:r>
            <a:r>
              <a:rPr lang="en-US" sz="1200" dirty="0">
                <a:ea typeface="Arial" panose="020B0604020202020204" pitchFamily="34" charset="0"/>
              </a:rPr>
              <a:t> JD, Baker DK, et al. Optimizing Drug-Drug Interaction Alerts Using a Multidimensional Approach. Pediatrics. 2019;143(3). doi:10.1542/peds.2017-4111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6801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a contextualized PDDI algorithm look like?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 dirty="0" smtClean="0"/>
          </a:p>
          <a:p>
            <a:r>
              <a:rPr lang="en-US" sz="2400" dirty="0" smtClean="0"/>
              <a:t>See some examples on ddi-cds.org</a:t>
            </a:r>
          </a:p>
          <a:p>
            <a:endParaRPr lang="en-US" sz="2400" dirty="0"/>
          </a:p>
          <a:p>
            <a:r>
              <a:rPr lang="en-US" sz="2400" dirty="0"/>
              <a:t>Example: </a:t>
            </a:r>
            <a:r>
              <a:rPr lang="en-US" sz="2400" dirty="0">
                <a:hlinkClick r:id="rId2"/>
              </a:rPr>
              <a:t>https://ddi-cds.org/warfarin-nsaids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  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61158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474" y="61370"/>
            <a:ext cx="7924800" cy="628650"/>
          </a:xfrm>
        </p:spPr>
        <p:txBody>
          <a:bodyPr/>
          <a:lstStyle/>
          <a:p>
            <a:r>
              <a:rPr lang="en-US" sz="3200" dirty="0" smtClean="0"/>
              <a:t>Other contextualization examples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00" r="23660" b="46074"/>
          <a:stretch/>
        </p:blipFill>
        <p:spPr>
          <a:xfrm>
            <a:off x="750083" y="811530"/>
            <a:ext cx="7365158" cy="9677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29" r="21296" b="27852"/>
          <a:stretch/>
        </p:blipFill>
        <p:spPr>
          <a:xfrm>
            <a:off x="1329203" y="2022290"/>
            <a:ext cx="7365158" cy="12482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2441" y="3362557"/>
            <a:ext cx="83514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ea typeface="Arial" panose="020B0604020202020204" pitchFamily="34" charset="0"/>
              </a:rPr>
              <a:t>Testing of 8 </a:t>
            </a:r>
            <a:r>
              <a:rPr lang="en-US" sz="1800" dirty="0">
                <a:ea typeface="Arial" panose="020B0604020202020204" pitchFamily="34" charset="0"/>
              </a:rPr>
              <a:t>contextual algorithms </a:t>
            </a:r>
            <a:r>
              <a:rPr lang="en-US" sz="1800" dirty="0" smtClean="0">
                <a:ea typeface="Arial" panose="020B0604020202020204" pitchFamily="34" charset="0"/>
              </a:rPr>
              <a:t>on </a:t>
            </a:r>
            <a:r>
              <a:rPr lang="en-US" sz="1800" dirty="0">
                <a:ea typeface="Arial" panose="020B0604020202020204" pitchFamily="34" charset="0"/>
              </a:rPr>
              <a:t>retrospective real-world data showed the </a:t>
            </a:r>
            <a:r>
              <a:rPr lang="en-US" sz="1800" dirty="0" smtClean="0">
                <a:ea typeface="Arial" panose="020B0604020202020204" pitchFamily="34" charset="0"/>
              </a:rPr>
              <a:t>potential for to </a:t>
            </a:r>
            <a:r>
              <a:rPr lang="en-US" sz="1800" dirty="0">
                <a:ea typeface="Arial" panose="020B0604020202020204" pitchFamily="34" charset="0"/>
              </a:rPr>
              <a:t>reduce alerts that interrupt clinician workflow </a:t>
            </a:r>
            <a:r>
              <a:rPr lang="en-US" sz="1800" dirty="0" smtClean="0">
                <a:ea typeface="Arial" panose="020B0604020202020204" pitchFamily="34" charset="0"/>
              </a:rPr>
              <a:t>by </a:t>
            </a:r>
            <a:r>
              <a:rPr lang="en-US" sz="1800" dirty="0">
                <a:ea typeface="Arial" panose="020B0604020202020204" pitchFamily="34" charset="0"/>
              </a:rPr>
              <a:t>more than 50%. </a:t>
            </a:r>
            <a:endParaRPr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431482" y="4230766"/>
            <a:ext cx="831278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  <a:buSzPts val="1000"/>
              <a:tabLst>
                <a:tab pos="228600" algn="l"/>
              </a:tabLst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Chou, E., Boyce, RD</a:t>
            </a:r>
            <a:r>
              <a:rPr lang="en-US" sz="1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Balkan, B., Rosko, S.,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Subbian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V., Romero, A.,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Hansten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P., Horn, J.,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Gephart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S., Malone, DC., Designing and evaluating contextualized drug–drug interaction algorithms, JAMIA Open, Volume 4, Issue 1, January 2021, ooab023, https://doi.org/10.1093/jamiaopen/ooab023. PMID: 33763631 PMCID: PMC7976224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751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897" y="181444"/>
            <a:ext cx="7277223" cy="628650"/>
          </a:xfrm>
        </p:spPr>
        <p:txBody>
          <a:bodyPr/>
          <a:lstStyle/>
          <a:p>
            <a:r>
              <a:rPr lang="en-US" sz="2800" dirty="0" smtClean="0"/>
              <a:t>What information is needed to create a contextualized PDDI CDS algorithm?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589" y="1045326"/>
            <a:ext cx="5499463" cy="369806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29983" y="4743390"/>
            <a:ext cx="78915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https://www.frontiersin.org/articles/10.3389/fphar.2020.608068/full</a:t>
            </a:r>
          </a:p>
        </p:txBody>
      </p:sp>
    </p:spTree>
    <p:extLst>
      <p:ext uri="{BB962C8B-B14F-4D97-AF65-F5344CB8AC3E}">
        <p14:creationId xmlns:p14="http://schemas.microsoft.com/office/powerpoint/2010/main" val="62095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/>
          <p:cNvSpPr/>
          <p:nvPr/>
        </p:nvSpPr>
        <p:spPr>
          <a:xfrm>
            <a:off x="149319" y="3859702"/>
            <a:ext cx="2590377" cy="56350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rPr>
              <a:t>Frequency of </a:t>
            </a:r>
            <a:r>
              <a:rPr lang="en-US" sz="14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rPr>
              <a:t>harm </a:t>
            </a:r>
            <a:r>
              <a:rPr lang="en-US" sz="14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rPr>
              <a:t>vs </a:t>
            </a:r>
            <a:r>
              <a:rPr lang="en-US" sz="14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rPr>
              <a:t>exposure (R3)</a:t>
            </a:r>
            <a:endParaRPr lang="en-US" sz="1400" dirty="0">
              <a:solidFill>
                <a:schemeClr val="tx1"/>
              </a:solidFill>
              <a:effectLst/>
              <a:latin typeface="Arial" panose="020B0604020202020204" pitchFamily="34" charset="0"/>
              <a:ea typeface="SimSun"/>
              <a:cs typeface="Arial" panose="020B0604020202020204" pitchFamily="34" charset="0"/>
            </a:endParaRPr>
          </a:p>
        </p:txBody>
      </p:sp>
      <p:sp>
        <p:nvSpPr>
          <p:cNvPr id="27" name="Down Arrow 26"/>
          <p:cNvSpPr/>
          <p:nvPr/>
        </p:nvSpPr>
        <p:spPr>
          <a:xfrm rot="16200000">
            <a:off x="2567866" y="417312"/>
            <a:ext cx="245872" cy="304923"/>
          </a:xfrm>
          <a:prstGeom prst="downArrow">
            <a:avLst/>
          </a:prstGeom>
          <a:solidFill>
            <a:schemeClr val="bg2"/>
          </a:solidFill>
          <a:ln w="0">
            <a:solidFill>
              <a:schemeClr val="accent3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57627" y="285485"/>
            <a:ext cx="1973762" cy="5685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 smtClean="0">
                <a:solidFill>
                  <a:schemeClr val="tx1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</a:rPr>
              <a:t>Drugs involved (R1) </a:t>
            </a:r>
            <a:endParaRPr lang="en-US" sz="1400" dirty="0">
              <a:solidFill>
                <a:schemeClr val="tx1"/>
              </a:solidFill>
              <a:effectLst/>
              <a:latin typeface="Arial" panose="020B0604020202020204" pitchFamily="34" charset="0"/>
              <a:ea typeface="SimSun"/>
              <a:cs typeface="Arial" panose="020B0604020202020204" pitchFamily="34" charset="0"/>
            </a:endParaRPr>
          </a:p>
        </p:txBody>
      </p:sp>
      <p:sp>
        <p:nvSpPr>
          <p:cNvPr id="62" name="Text Box 39"/>
          <p:cNvSpPr txBox="1"/>
          <p:nvPr/>
        </p:nvSpPr>
        <p:spPr>
          <a:xfrm>
            <a:off x="2916708" y="285485"/>
            <a:ext cx="953086" cy="849842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rPr>
              <a:t>Value sets: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i="1" dirty="0" smtClean="0"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rPr>
              <a:t>  </a:t>
            </a:r>
            <a:r>
              <a:rPr lang="en-US" sz="1200" i="1" dirty="0" err="1" smtClean="0"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rPr>
              <a:t>RxNorm</a:t>
            </a:r>
            <a:endParaRPr lang="en-US" sz="1200" i="1" dirty="0">
              <a:effectLst/>
              <a:latin typeface="Arial" panose="020B0604020202020204" pitchFamily="34" charset="0"/>
              <a:ea typeface="SimSun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i="1" dirty="0" smtClean="0"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rPr>
              <a:t>  ATC</a:t>
            </a:r>
            <a:endParaRPr lang="en-US" sz="1200" i="1" dirty="0">
              <a:effectLst/>
              <a:latin typeface="Arial" panose="020B0604020202020204" pitchFamily="34" charset="0"/>
              <a:ea typeface="SimSun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i="1" dirty="0" smtClean="0"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rPr>
              <a:t>  </a:t>
            </a:r>
            <a:r>
              <a:rPr lang="en-US" sz="1200" i="1" dirty="0" smtClean="0">
                <a:latin typeface="Arial" panose="020B0604020202020204" pitchFamily="34" charset="0"/>
                <a:ea typeface="SimSun"/>
                <a:cs typeface="Arial" panose="020B0604020202020204" pitchFamily="34" charset="0"/>
              </a:rPr>
              <a:t>Other </a:t>
            </a:r>
            <a:endParaRPr lang="en-US" sz="1200" i="1" dirty="0">
              <a:effectLst/>
              <a:latin typeface="Arial" panose="020B0604020202020204" pitchFamily="34" charset="0"/>
              <a:ea typeface="SimSun"/>
              <a:cs typeface="Arial" panose="020B0604020202020204" pitchFamily="34" charset="0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628904" y="2291393"/>
            <a:ext cx="1631208" cy="54618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rPr>
              <a:t>Mechanism (R2)</a:t>
            </a:r>
            <a:endParaRPr lang="en-US" sz="1400" dirty="0">
              <a:solidFill>
                <a:schemeClr val="tx1"/>
              </a:solidFill>
              <a:effectLst/>
              <a:latin typeface="Arial" panose="020B0604020202020204" pitchFamily="34" charset="0"/>
              <a:ea typeface="SimSun"/>
              <a:cs typeface="Arial" panose="020B0604020202020204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237538" y="304330"/>
            <a:ext cx="46916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R1 </a:t>
            </a:r>
            <a:r>
              <a:rPr lang="en-US" dirty="0"/>
              <a:t>-</a:t>
            </a:r>
            <a:r>
              <a:rPr lang="en-US" b="1" i="1" dirty="0"/>
              <a:t> </a:t>
            </a:r>
            <a:r>
              <a:rPr lang="en-US" dirty="0"/>
              <a:t>Explicitly state the drugs </a:t>
            </a:r>
            <a:r>
              <a:rPr lang="en-US" dirty="0" smtClean="0"/>
              <a:t>involved, ideally using value sets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4237538" y="2148986"/>
            <a:ext cx="48144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R2 </a:t>
            </a:r>
            <a:r>
              <a:rPr lang="en-US" dirty="0" smtClean="0"/>
              <a:t>–</a:t>
            </a:r>
            <a:r>
              <a:rPr lang="en-US" b="1" i="1" dirty="0" smtClean="0"/>
              <a:t> </a:t>
            </a:r>
            <a:r>
              <a:rPr lang="en-US" dirty="0" smtClean="0"/>
              <a:t>Report a mechanism if known (or state “not known”)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4237538" y="3725955"/>
            <a:ext cx="48144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R3 </a:t>
            </a:r>
            <a:r>
              <a:rPr lang="en-US" dirty="0" smtClean="0"/>
              <a:t>–</a:t>
            </a:r>
            <a:r>
              <a:rPr lang="en-US" b="1" i="1" dirty="0"/>
              <a:t>  </a:t>
            </a:r>
            <a:r>
              <a:rPr lang="en-US" dirty="0"/>
              <a:t>State the frequency of harm relative to frequency of exposure if known</a:t>
            </a:r>
          </a:p>
        </p:txBody>
      </p:sp>
    </p:spTree>
    <p:extLst>
      <p:ext uri="{BB962C8B-B14F-4D97-AF65-F5344CB8AC3E}">
        <p14:creationId xmlns:p14="http://schemas.microsoft.com/office/powerpoint/2010/main" val="79196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02260" y="312288"/>
            <a:ext cx="5975977" cy="2224583"/>
            <a:chOff x="-725532" y="1542121"/>
            <a:chExt cx="5975977" cy="2224583"/>
          </a:xfrm>
        </p:grpSpPr>
        <p:sp>
          <p:nvSpPr>
            <p:cNvPr id="9" name="Oval 8"/>
            <p:cNvSpPr/>
            <p:nvPr/>
          </p:nvSpPr>
          <p:spPr>
            <a:xfrm>
              <a:off x="1570359" y="1542121"/>
              <a:ext cx="1988967" cy="7747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Clinical </a:t>
              </a:r>
              <a:r>
                <a:rPr lang="en-US" sz="1400" dirty="0" smtClean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consequences (R4)</a:t>
              </a:r>
              <a:endParaRPr lang="en-US" sz="14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-725532" y="2750501"/>
              <a:ext cx="1751838" cy="101620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Operational classification </a:t>
              </a:r>
              <a:r>
                <a:rPr lang="en-US" sz="1400" dirty="0" smtClean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statement (R6)</a:t>
              </a:r>
              <a:endParaRPr lang="en-US" sz="14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-491111" y="2067874"/>
              <a:ext cx="1282991" cy="5685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 smtClean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Serious? (R5)</a:t>
              </a:r>
              <a:endParaRPr lang="en-US" sz="14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endParaRPr>
            </a:p>
          </p:txBody>
        </p:sp>
        <p:sp>
          <p:nvSpPr>
            <p:cNvPr id="22" name="Text Box 41"/>
            <p:cNvSpPr txBox="1"/>
            <p:nvPr/>
          </p:nvSpPr>
          <p:spPr>
            <a:xfrm>
              <a:off x="4028537" y="1887939"/>
              <a:ext cx="1221908" cy="817573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 smtClean="0"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Value sets:</a:t>
              </a: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 smtClean="0"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  </a:t>
              </a:r>
              <a:r>
                <a:rPr lang="en-US" sz="1200" i="1" dirty="0" smtClean="0"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ICD-10-CM</a:t>
              </a:r>
              <a:endParaRPr lang="en-US" sz="1200" i="1" dirty="0"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i="1" dirty="0" smtClean="0"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  SNOMED-CT</a:t>
              </a: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i="1" dirty="0"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 </a:t>
              </a:r>
              <a:r>
                <a:rPr lang="en-US" sz="1200" i="1" dirty="0" smtClean="0"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 Other</a:t>
              </a:r>
              <a:endParaRPr lang="en-US" sz="1200" i="1" dirty="0"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endParaRPr>
            </a:p>
          </p:txBody>
        </p:sp>
      </p:grpSp>
      <p:sp>
        <p:nvSpPr>
          <p:cNvPr id="30" name="Down Arrow 29"/>
          <p:cNvSpPr/>
          <p:nvPr/>
        </p:nvSpPr>
        <p:spPr>
          <a:xfrm rot="16962604">
            <a:off x="4696463" y="579916"/>
            <a:ext cx="245872" cy="304923"/>
          </a:xfrm>
          <a:prstGeom prst="downArrow">
            <a:avLst/>
          </a:prstGeom>
          <a:solidFill>
            <a:schemeClr val="bg2"/>
          </a:solidFill>
          <a:ln w="0">
            <a:solidFill>
              <a:schemeClr val="accent3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2" name="Down Arrow 31"/>
          <p:cNvSpPr/>
          <p:nvPr/>
        </p:nvSpPr>
        <p:spPr>
          <a:xfrm rot="3914383">
            <a:off x="2125009" y="562367"/>
            <a:ext cx="203200" cy="64695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7" name="Text Box 39"/>
          <p:cNvSpPr txBox="1"/>
          <p:nvPr/>
        </p:nvSpPr>
        <p:spPr>
          <a:xfrm>
            <a:off x="701633" y="3011330"/>
            <a:ext cx="953086" cy="517802"/>
          </a:xfrm>
          <a:prstGeom prst="rect">
            <a:avLst/>
          </a:prstGeom>
          <a:solidFill>
            <a:schemeClr val="lt1"/>
          </a:solidFill>
          <a:ln w="15875">
            <a:solidFill>
              <a:prstClr val="black"/>
            </a:solidFill>
            <a:prstDash val="dash"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rPr>
              <a:t>Evidence support</a:t>
            </a:r>
            <a:r>
              <a:rPr lang="en-US" sz="1200" dirty="0" smtClean="0">
                <a:latin typeface="Arial" panose="020B0604020202020204" pitchFamily="34" charset="0"/>
                <a:ea typeface="SimSun"/>
                <a:cs typeface="Arial" panose="020B0604020202020204" pitchFamily="34" charset="0"/>
              </a:rPr>
              <a:t> </a:t>
            </a:r>
            <a:endParaRPr lang="en-US" sz="1200" dirty="0">
              <a:effectLst/>
              <a:latin typeface="Arial" panose="020B0604020202020204" pitchFamily="34" charset="0"/>
              <a:ea typeface="SimSun"/>
              <a:cs typeface="Arial" panose="020B0604020202020204" pitchFamily="34" charset="0"/>
            </a:endParaRPr>
          </a:p>
        </p:txBody>
      </p:sp>
      <p:sp>
        <p:nvSpPr>
          <p:cNvPr id="38" name="Down Arrow 37"/>
          <p:cNvSpPr/>
          <p:nvPr/>
        </p:nvSpPr>
        <p:spPr>
          <a:xfrm>
            <a:off x="1055240" y="2660173"/>
            <a:ext cx="245872" cy="304923"/>
          </a:xfrm>
          <a:prstGeom prst="downArrow">
            <a:avLst/>
          </a:prstGeom>
          <a:solidFill>
            <a:schemeClr val="bg2"/>
          </a:solidFill>
          <a:ln w="0">
            <a:solidFill>
              <a:schemeClr val="accent3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4" name="Down Arrow 43"/>
          <p:cNvSpPr/>
          <p:nvPr/>
        </p:nvSpPr>
        <p:spPr>
          <a:xfrm rot="2717438">
            <a:off x="2229080" y="898340"/>
            <a:ext cx="203200" cy="85949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977654" y="1907342"/>
            <a:ext cx="6085332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/>
              <a:t>R4 </a:t>
            </a:r>
            <a:r>
              <a:rPr lang="en-US" i="1" dirty="0"/>
              <a:t>-</a:t>
            </a:r>
            <a:r>
              <a:rPr lang="en-US" b="1" i="1" dirty="0"/>
              <a:t> </a:t>
            </a:r>
            <a:r>
              <a:rPr lang="en-US" dirty="0"/>
              <a:t>Explicitly state clinical </a:t>
            </a:r>
            <a:r>
              <a:rPr lang="en-US" dirty="0" smtClean="0"/>
              <a:t>consequences, ideally </a:t>
            </a:r>
            <a:r>
              <a:rPr lang="en-US" dirty="0"/>
              <a:t>using value </a:t>
            </a:r>
            <a:r>
              <a:rPr lang="en-US" dirty="0" smtClean="0"/>
              <a:t>sets</a:t>
            </a:r>
          </a:p>
          <a:p>
            <a:endParaRPr lang="en-US" dirty="0"/>
          </a:p>
          <a:p>
            <a:r>
              <a:rPr lang="en-US" b="1" i="1" dirty="0"/>
              <a:t>R5 </a:t>
            </a:r>
            <a:r>
              <a:rPr lang="en-US" i="1" dirty="0"/>
              <a:t>-</a:t>
            </a:r>
            <a:r>
              <a:rPr lang="en-US" b="1" i="1" dirty="0"/>
              <a:t> </a:t>
            </a:r>
            <a:r>
              <a:rPr lang="en-US" dirty="0"/>
              <a:t>Note if a clinical consequence is </a:t>
            </a:r>
            <a:r>
              <a:rPr lang="en-US" i="1" dirty="0" smtClean="0"/>
              <a:t>serious</a:t>
            </a:r>
          </a:p>
          <a:p>
            <a:endParaRPr lang="en-US" dirty="0"/>
          </a:p>
          <a:p>
            <a:r>
              <a:rPr lang="en-US" b="1" i="1" dirty="0"/>
              <a:t>R6 </a:t>
            </a:r>
            <a:r>
              <a:rPr lang="en-US" i="1" dirty="0"/>
              <a:t>- </a:t>
            </a:r>
            <a:r>
              <a:rPr lang="en-US" dirty="0"/>
              <a:t>Include an operational </a:t>
            </a:r>
            <a:r>
              <a:rPr lang="en-US" dirty="0" smtClean="0"/>
              <a:t>classification </a:t>
            </a:r>
            <a:r>
              <a:rPr lang="en-US" dirty="0"/>
              <a:t>statement</a:t>
            </a:r>
          </a:p>
        </p:txBody>
      </p:sp>
    </p:spTree>
    <p:extLst>
      <p:ext uri="{BB962C8B-B14F-4D97-AF65-F5344CB8AC3E}">
        <p14:creationId xmlns:p14="http://schemas.microsoft.com/office/powerpoint/2010/main" val="71497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02260" y="312288"/>
            <a:ext cx="5975977" cy="2224583"/>
            <a:chOff x="-725532" y="1542121"/>
            <a:chExt cx="5975977" cy="2224583"/>
          </a:xfrm>
        </p:grpSpPr>
        <p:sp>
          <p:nvSpPr>
            <p:cNvPr id="9" name="Oval 8"/>
            <p:cNvSpPr/>
            <p:nvPr/>
          </p:nvSpPr>
          <p:spPr>
            <a:xfrm>
              <a:off x="1593569" y="1542121"/>
              <a:ext cx="1988967" cy="7747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Clinical </a:t>
              </a:r>
              <a:r>
                <a:rPr lang="en-US" sz="1400" dirty="0" smtClean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consequences (R4)</a:t>
              </a:r>
              <a:endParaRPr lang="en-US" sz="14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-725532" y="2750501"/>
              <a:ext cx="1751838" cy="101620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Operational classification </a:t>
              </a:r>
              <a:r>
                <a:rPr lang="en-US" sz="1400" dirty="0" smtClean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statement (R6)</a:t>
              </a:r>
              <a:endParaRPr lang="en-US" sz="14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-491111" y="2067874"/>
              <a:ext cx="1282991" cy="5685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 smtClean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Serious? (R5)</a:t>
              </a:r>
              <a:endParaRPr lang="en-US" sz="14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endParaRPr>
            </a:p>
          </p:txBody>
        </p:sp>
        <p:sp>
          <p:nvSpPr>
            <p:cNvPr id="22" name="Text Box 41"/>
            <p:cNvSpPr txBox="1"/>
            <p:nvPr/>
          </p:nvSpPr>
          <p:spPr>
            <a:xfrm>
              <a:off x="4028537" y="1887939"/>
              <a:ext cx="1221908" cy="817573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 smtClean="0"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Value sets:</a:t>
              </a: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 smtClean="0"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  </a:t>
              </a:r>
              <a:r>
                <a:rPr lang="en-US" sz="1200" i="1" dirty="0" smtClean="0"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ICD-10-CM</a:t>
              </a:r>
              <a:endParaRPr lang="en-US" sz="1200" i="1" dirty="0"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i="1" dirty="0" smtClean="0"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  SNOMED-CT</a:t>
              </a: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i="1" dirty="0"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 </a:t>
              </a:r>
              <a:r>
                <a:rPr lang="en-US" sz="1200" i="1" dirty="0" smtClean="0"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 Other</a:t>
              </a:r>
              <a:endParaRPr lang="en-US" sz="1200" i="1" dirty="0"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endParaRPr>
            </a:p>
          </p:txBody>
        </p:sp>
      </p:grpSp>
      <p:sp>
        <p:nvSpPr>
          <p:cNvPr id="30" name="Down Arrow 29"/>
          <p:cNvSpPr/>
          <p:nvPr/>
        </p:nvSpPr>
        <p:spPr>
          <a:xfrm rot="16962604">
            <a:off x="4696463" y="579916"/>
            <a:ext cx="245872" cy="304923"/>
          </a:xfrm>
          <a:prstGeom prst="downArrow">
            <a:avLst/>
          </a:prstGeom>
          <a:solidFill>
            <a:schemeClr val="bg2"/>
          </a:solidFill>
          <a:ln w="0">
            <a:solidFill>
              <a:schemeClr val="accent3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236511" y="1744479"/>
            <a:ext cx="1973762" cy="5685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rPr>
              <a:t>Recommended action (R8)</a:t>
            </a:r>
            <a:endParaRPr lang="en-US" sz="1400" dirty="0">
              <a:solidFill>
                <a:schemeClr val="tx1"/>
              </a:solidFill>
              <a:effectLst/>
              <a:latin typeface="Arial" panose="020B0604020202020204" pitchFamily="34" charset="0"/>
              <a:ea typeface="SimSun"/>
              <a:cs typeface="Arial" panose="020B0604020202020204" pitchFamily="34" charset="0"/>
            </a:endParaRPr>
          </a:p>
        </p:txBody>
      </p:sp>
      <p:sp>
        <p:nvSpPr>
          <p:cNvPr id="35" name="Text Box 39"/>
          <p:cNvSpPr txBox="1"/>
          <p:nvPr/>
        </p:nvSpPr>
        <p:spPr>
          <a:xfrm>
            <a:off x="5673207" y="3011330"/>
            <a:ext cx="953086" cy="517802"/>
          </a:xfrm>
          <a:prstGeom prst="rect">
            <a:avLst/>
          </a:prstGeom>
          <a:solidFill>
            <a:schemeClr val="lt1"/>
          </a:solidFill>
          <a:ln w="19050">
            <a:solidFill>
              <a:prstClr val="black"/>
            </a:solidFill>
            <a:prstDash val="dash"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rPr>
              <a:t>Evidence support</a:t>
            </a:r>
            <a:r>
              <a:rPr lang="en-US" sz="1200" dirty="0" smtClean="0">
                <a:latin typeface="Arial" panose="020B0604020202020204" pitchFamily="34" charset="0"/>
                <a:ea typeface="SimSun"/>
                <a:cs typeface="Arial" panose="020B0604020202020204" pitchFamily="34" charset="0"/>
              </a:rPr>
              <a:t> </a:t>
            </a:r>
            <a:endParaRPr lang="en-US" sz="1200" dirty="0">
              <a:effectLst/>
              <a:latin typeface="Arial" panose="020B0604020202020204" pitchFamily="34" charset="0"/>
              <a:ea typeface="SimSun"/>
              <a:cs typeface="Arial" panose="020B0604020202020204" pitchFamily="34" charset="0"/>
            </a:endParaRPr>
          </a:p>
        </p:txBody>
      </p:sp>
      <p:sp>
        <p:nvSpPr>
          <p:cNvPr id="37" name="Text Box 39"/>
          <p:cNvSpPr txBox="1"/>
          <p:nvPr/>
        </p:nvSpPr>
        <p:spPr>
          <a:xfrm>
            <a:off x="701633" y="3011330"/>
            <a:ext cx="953086" cy="517802"/>
          </a:xfrm>
          <a:prstGeom prst="rect">
            <a:avLst/>
          </a:prstGeom>
          <a:solidFill>
            <a:schemeClr val="lt1"/>
          </a:solidFill>
          <a:ln w="15875">
            <a:solidFill>
              <a:prstClr val="black"/>
            </a:solidFill>
            <a:prstDash val="dash"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rPr>
              <a:t>Evidence support</a:t>
            </a:r>
            <a:r>
              <a:rPr lang="en-US" sz="1200" dirty="0" smtClean="0">
                <a:latin typeface="Arial" panose="020B0604020202020204" pitchFamily="34" charset="0"/>
                <a:ea typeface="SimSun"/>
                <a:cs typeface="Arial" panose="020B0604020202020204" pitchFamily="34" charset="0"/>
              </a:rPr>
              <a:t> </a:t>
            </a:r>
            <a:endParaRPr lang="en-US" sz="1200" dirty="0">
              <a:effectLst/>
              <a:latin typeface="Arial" panose="020B0604020202020204" pitchFamily="34" charset="0"/>
              <a:ea typeface="SimSun"/>
              <a:cs typeface="Arial" panose="020B0604020202020204" pitchFamily="34" charset="0"/>
            </a:endParaRPr>
          </a:p>
        </p:txBody>
      </p:sp>
      <p:sp>
        <p:nvSpPr>
          <p:cNvPr id="38" name="Down Arrow 37"/>
          <p:cNvSpPr/>
          <p:nvPr/>
        </p:nvSpPr>
        <p:spPr>
          <a:xfrm>
            <a:off x="1055240" y="2660173"/>
            <a:ext cx="245872" cy="304923"/>
          </a:xfrm>
          <a:prstGeom prst="downArrow">
            <a:avLst/>
          </a:prstGeom>
          <a:solidFill>
            <a:schemeClr val="bg2"/>
          </a:solidFill>
          <a:ln w="0">
            <a:solidFill>
              <a:schemeClr val="accent3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0" name="Down Arrow 59"/>
          <p:cNvSpPr/>
          <p:nvPr/>
        </p:nvSpPr>
        <p:spPr>
          <a:xfrm>
            <a:off x="6006837" y="2427866"/>
            <a:ext cx="270459" cy="540190"/>
          </a:xfrm>
          <a:prstGeom prst="downArrow">
            <a:avLst/>
          </a:prstGeom>
          <a:solidFill>
            <a:schemeClr val="bg2"/>
          </a:solidFill>
          <a:ln w="0">
            <a:solidFill>
              <a:schemeClr val="accent3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621361" y="1632929"/>
            <a:ext cx="2175439" cy="83913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rPr>
              <a:t>Risk modifying factors </a:t>
            </a:r>
            <a:r>
              <a:rPr lang="en-US" sz="1400" dirty="0" smtClean="0">
                <a:solidFill>
                  <a:schemeClr val="tx1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</a:rPr>
              <a:t>or </a:t>
            </a:r>
            <a:r>
              <a:rPr lang="en-US" sz="14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rPr>
              <a:t>Patient context (R7)</a:t>
            </a:r>
            <a:endParaRPr lang="en-US" sz="1400" dirty="0">
              <a:solidFill>
                <a:schemeClr val="tx1"/>
              </a:solidFill>
              <a:effectLst/>
              <a:latin typeface="Arial" panose="020B0604020202020204" pitchFamily="34" charset="0"/>
              <a:ea typeface="SimSun"/>
              <a:cs typeface="Arial" panose="020B0604020202020204" pitchFamily="34" charset="0"/>
            </a:endParaRPr>
          </a:p>
        </p:txBody>
      </p:sp>
      <p:sp>
        <p:nvSpPr>
          <p:cNvPr id="17" name="Down Arrow 16"/>
          <p:cNvSpPr/>
          <p:nvPr/>
        </p:nvSpPr>
        <p:spPr>
          <a:xfrm rot="16200000">
            <a:off x="4895045" y="1850457"/>
            <a:ext cx="245872" cy="304923"/>
          </a:xfrm>
          <a:prstGeom prst="downArrow">
            <a:avLst/>
          </a:prstGeom>
          <a:solidFill>
            <a:schemeClr val="bg2"/>
          </a:solidFill>
          <a:ln w="0">
            <a:solidFill>
              <a:schemeClr val="accent3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8" name="Down Arrow 17"/>
          <p:cNvSpPr/>
          <p:nvPr/>
        </p:nvSpPr>
        <p:spPr>
          <a:xfrm rot="5400000">
            <a:off x="2261043" y="1862810"/>
            <a:ext cx="245872" cy="304923"/>
          </a:xfrm>
          <a:prstGeom prst="downArrow">
            <a:avLst/>
          </a:prstGeom>
          <a:solidFill>
            <a:schemeClr val="bg2"/>
          </a:solidFill>
          <a:ln w="0">
            <a:solidFill>
              <a:schemeClr val="accent3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9" name="Down Arrow 18"/>
          <p:cNvSpPr/>
          <p:nvPr/>
        </p:nvSpPr>
        <p:spPr>
          <a:xfrm rot="7045186">
            <a:off x="2116198" y="1096696"/>
            <a:ext cx="245872" cy="937957"/>
          </a:xfrm>
          <a:prstGeom prst="downArrow">
            <a:avLst/>
          </a:prstGeom>
          <a:solidFill>
            <a:schemeClr val="bg2"/>
          </a:solidFill>
          <a:ln w="0">
            <a:solidFill>
              <a:schemeClr val="accent3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Down Arrow 20"/>
          <p:cNvSpPr/>
          <p:nvPr/>
        </p:nvSpPr>
        <p:spPr>
          <a:xfrm>
            <a:off x="3524774" y="1190967"/>
            <a:ext cx="245872" cy="329701"/>
          </a:xfrm>
          <a:prstGeom prst="downArrow">
            <a:avLst/>
          </a:prstGeom>
          <a:solidFill>
            <a:schemeClr val="bg2"/>
          </a:solidFill>
          <a:ln w="0">
            <a:solidFill>
              <a:schemeClr val="accent3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06805" y="3751701"/>
            <a:ext cx="85432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R7 </a:t>
            </a:r>
            <a:r>
              <a:rPr lang="en-US" dirty="0"/>
              <a:t>- State each known risk modifying factor or patient </a:t>
            </a:r>
            <a:r>
              <a:rPr lang="en-US" dirty="0" smtClean="0"/>
              <a:t>context</a:t>
            </a:r>
          </a:p>
          <a:p>
            <a:endParaRPr lang="en-US" dirty="0"/>
          </a:p>
          <a:p>
            <a:r>
              <a:rPr lang="en-US" b="1" i="1" dirty="0"/>
              <a:t>R8 </a:t>
            </a:r>
            <a:r>
              <a:rPr lang="en-US" dirty="0"/>
              <a:t>- State a recommended action if one is </a:t>
            </a:r>
            <a:r>
              <a:rPr lang="en-US" dirty="0" smtClean="0"/>
              <a:t>known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11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4349" y="33873"/>
            <a:ext cx="6022869" cy="4039097"/>
            <a:chOff x="-725532" y="-366177"/>
            <a:chExt cx="6022869" cy="4039097"/>
          </a:xfrm>
        </p:grpSpPr>
        <p:sp>
          <p:nvSpPr>
            <p:cNvPr id="5" name="Oval 4"/>
            <p:cNvSpPr/>
            <p:nvPr/>
          </p:nvSpPr>
          <p:spPr>
            <a:xfrm>
              <a:off x="1570359" y="1542121"/>
              <a:ext cx="1988967" cy="7747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Clinical </a:t>
              </a:r>
              <a:r>
                <a:rPr lang="en-US" sz="1400" dirty="0" smtClean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consequences (R4)</a:t>
              </a:r>
              <a:endParaRPr lang="en-US" sz="14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-725532" y="2656717"/>
              <a:ext cx="1751838" cy="101620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Operational classification </a:t>
              </a:r>
              <a:r>
                <a:rPr lang="en-US" sz="1400" dirty="0" smtClean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statement (R6)</a:t>
              </a:r>
              <a:endParaRPr lang="en-US" sz="14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-503635" y="1717131"/>
              <a:ext cx="1282991" cy="5685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 smtClean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Serious? (R5)</a:t>
              </a:r>
              <a:endParaRPr lang="en-US" sz="14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1749238" y="277337"/>
              <a:ext cx="1631208" cy="54618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 smtClean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Mechanism (R2)</a:t>
              </a:r>
              <a:endParaRPr lang="en-US" sz="14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483235" y="2776912"/>
              <a:ext cx="2175439" cy="83913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 smtClean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Risk modifying factors </a:t>
              </a:r>
              <a:r>
                <a:rPr lang="en-US" sz="1400" dirty="0" smtClean="0">
                  <a:solidFill>
                    <a:schemeClr val="tx1"/>
                  </a:solidFill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or </a:t>
              </a:r>
              <a:r>
                <a:rPr lang="en-US" sz="1400" dirty="0" smtClean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Patient context (R7)</a:t>
              </a:r>
              <a:endParaRPr lang="en-US" sz="14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275766" y="900768"/>
              <a:ext cx="2590377" cy="5635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Frequency of </a:t>
              </a:r>
              <a:r>
                <a:rPr lang="en-US" sz="1400" dirty="0" smtClean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harm </a:t>
              </a:r>
              <a:r>
                <a:rPr lang="en-US" sz="14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vs </a:t>
              </a:r>
              <a:r>
                <a:rPr lang="en-US" sz="1400" dirty="0" smtClean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exposure (R3)</a:t>
              </a:r>
              <a:endParaRPr lang="en-US" sz="14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endParaRPr>
            </a:p>
          </p:txBody>
        </p:sp>
        <p:sp>
          <p:nvSpPr>
            <p:cNvPr id="11" name="Text Box 39"/>
            <p:cNvSpPr txBox="1"/>
            <p:nvPr/>
          </p:nvSpPr>
          <p:spPr>
            <a:xfrm>
              <a:off x="4037042" y="-366177"/>
              <a:ext cx="953086" cy="905543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 smtClean="0"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Value sets:</a:t>
              </a: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i="1" dirty="0" smtClean="0"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  </a:t>
              </a:r>
              <a:r>
                <a:rPr lang="en-US" sz="1200" i="1" dirty="0" err="1" smtClean="0"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RxNorm</a:t>
              </a:r>
              <a:endParaRPr lang="en-US" sz="1200" i="1" dirty="0"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i="1" dirty="0" smtClean="0"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  ATC</a:t>
              </a:r>
              <a:endParaRPr lang="en-US" sz="1200" i="1" dirty="0"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i="1" dirty="0" smtClean="0"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  </a:t>
              </a:r>
              <a:r>
                <a:rPr lang="en-US" sz="1200" i="1" dirty="0" smtClean="0"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Other </a:t>
              </a:r>
              <a:endParaRPr lang="en-US" sz="1200" i="1" dirty="0"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endParaRPr>
            </a:p>
          </p:txBody>
        </p:sp>
        <p:sp>
          <p:nvSpPr>
            <p:cNvPr id="12" name="Text Box 41"/>
            <p:cNvSpPr txBox="1"/>
            <p:nvPr/>
          </p:nvSpPr>
          <p:spPr>
            <a:xfrm>
              <a:off x="4075429" y="1528397"/>
              <a:ext cx="1221908" cy="817573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 smtClean="0"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Value sets:</a:t>
              </a: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 smtClean="0"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  </a:t>
              </a:r>
              <a:r>
                <a:rPr lang="en-US" sz="1200" i="1" dirty="0" smtClean="0"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ICD-10-CM</a:t>
              </a:r>
              <a:endParaRPr lang="en-US" sz="1200" i="1" dirty="0"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i="1" dirty="0" smtClean="0"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  SNOMED-CT</a:t>
              </a: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i="1" dirty="0"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 </a:t>
              </a:r>
              <a:r>
                <a:rPr lang="en-US" sz="1200" i="1" dirty="0" smtClean="0"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 Other</a:t>
              </a:r>
              <a:endParaRPr lang="en-US" sz="1200" i="1" dirty="0"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endParaRPr>
            </a:p>
          </p:txBody>
        </p:sp>
      </p:grpSp>
      <p:sp>
        <p:nvSpPr>
          <p:cNvPr id="13" name="Down Arrow 12"/>
          <p:cNvSpPr/>
          <p:nvPr/>
        </p:nvSpPr>
        <p:spPr>
          <a:xfrm rot="16200000">
            <a:off x="4458081" y="165700"/>
            <a:ext cx="245872" cy="304923"/>
          </a:xfrm>
          <a:prstGeom prst="downArrow">
            <a:avLst/>
          </a:prstGeom>
          <a:solidFill>
            <a:schemeClr val="bg2"/>
          </a:solidFill>
          <a:ln w="0">
            <a:solidFill>
              <a:schemeClr val="accent3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6200000">
            <a:off x="4520687" y="2177098"/>
            <a:ext cx="245872" cy="304923"/>
          </a:xfrm>
          <a:prstGeom prst="downArrow">
            <a:avLst/>
          </a:prstGeom>
          <a:solidFill>
            <a:schemeClr val="bg2"/>
          </a:solidFill>
          <a:ln w="0">
            <a:solidFill>
              <a:schemeClr val="accent3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856019" y="3285948"/>
            <a:ext cx="1973762" cy="5685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rPr>
              <a:t>Recommended action (R8)</a:t>
            </a:r>
            <a:endParaRPr lang="en-US" sz="1400" dirty="0">
              <a:solidFill>
                <a:schemeClr val="tx1"/>
              </a:solidFill>
              <a:effectLst/>
              <a:latin typeface="Arial" panose="020B0604020202020204" pitchFamily="34" charset="0"/>
              <a:ea typeface="SimSun"/>
              <a:cs typeface="Arial" panose="020B0604020202020204" pitchFamily="34" charset="0"/>
            </a:endParaRPr>
          </a:p>
        </p:txBody>
      </p:sp>
      <p:sp>
        <p:nvSpPr>
          <p:cNvPr id="16" name="Down Arrow 15"/>
          <p:cNvSpPr/>
          <p:nvPr/>
        </p:nvSpPr>
        <p:spPr>
          <a:xfrm rot="5400000">
            <a:off x="1835969" y="2054676"/>
            <a:ext cx="203200" cy="64338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Text Box 39"/>
          <p:cNvSpPr txBox="1"/>
          <p:nvPr/>
        </p:nvSpPr>
        <p:spPr>
          <a:xfrm>
            <a:off x="5366357" y="4313600"/>
            <a:ext cx="953086" cy="517802"/>
          </a:xfrm>
          <a:prstGeom prst="rect">
            <a:avLst/>
          </a:prstGeom>
          <a:solidFill>
            <a:schemeClr val="lt1"/>
          </a:solidFill>
          <a:ln w="19050">
            <a:solidFill>
              <a:prstClr val="black"/>
            </a:solidFill>
            <a:prstDash val="dash"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rPr>
              <a:t>Evidence support</a:t>
            </a:r>
            <a:r>
              <a:rPr lang="en-US" sz="1200" dirty="0" smtClean="0">
                <a:latin typeface="Arial" panose="020B0604020202020204" pitchFamily="34" charset="0"/>
                <a:ea typeface="SimSun"/>
                <a:cs typeface="Arial" panose="020B0604020202020204" pitchFamily="34" charset="0"/>
              </a:rPr>
              <a:t> </a:t>
            </a:r>
            <a:endParaRPr lang="en-US" sz="1200" dirty="0">
              <a:effectLst/>
              <a:latin typeface="Arial" panose="020B0604020202020204" pitchFamily="34" charset="0"/>
              <a:ea typeface="SimSun"/>
              <a:cs typeface="Arial" panose="020B0604020202020204" pitchFamily="34" charset="0"/>
            </a:endParaRPr>
          </a:p>
        </p:txBody>
      </p:sp>
      <p:sp>
        <p:nvSpPr>
          <p:cNvPr id="18" name="Text Box 39"/>
          <p:cNvSpPr txBox="1"/>
          <p:nvPr/>
        </p:nvSpPr>
        <p:spPr>
          <a:xfrm>
            <a:off x="443722" y="4505537"/>
            <a:ext cx="953086" cy="517802"/>
          </a:xfrm>
          <a:prstGeom prst="rect">
            <a:avLst/>
          </a:prstGeom>
          <a:solidFill>
            <a:schemeClr val="lt1"/>
          </a:solidFill>
          <a:ln w="19050">
            <a:solidFill>
              <a:prstClr val="black"/>
            </a:solidFill>
            <a:prstDash val="dash"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rPr>
              <a:t>Evidence support</a:t>
            </a:r>
            <a:r>
              <a:rPr lang="en-US" sz="1200" dirty="0" smtClean="0">
                <a:latin typeface="Arial" panose="020B0604020202020204" pitchFamily="34" charset="0"/>
                <a:ea typeface="SimSun"/>
                <a:cs typeface="Arial" panose="020B0604020202020204" pitchFamily="34" charset="0"/>
              </a:rPr>
              <a:t> </a:t>
            </a:r>
            <a:endParaRPr lang="en-US" sz="1200" dirty="0">
              <a:effectLst/>
              <a:latin typeface="Arial" panose="020B0604020202020204" pitchFamily="34" charset="0"/>
              <a:ea typeface="SimSun"/>
              <a:cs typeface="Arial" panose="020B0604020202020204" pitchFamily="34" charset="0"/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797329" y="4154380"/>
            <a:ext cx="245872" cy="304923"/>
          </a:xfrm>
          <a:prstGeom prst="downArrow">
            <a:avLst/>
          </a:prstGeom>
          <a:solidFill>
            <a:schemeClr val="bg2"/>
          </a:solidFill>
          <a:ln w="0">
            <a:solidFill>
              <a:schemeClr val="accent3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347842" y="33873"/>
            <a:ext cx="1973762" cy="5685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 smtClean="0">
                <a:solidFill>
                  <a:schemeClr val="tx1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</a:rPr>
              <a:t>Drugs involved (R1) </a:t>
            </a:r>
            <a:endParaRPr lang="en-US" sz="1400" dirty="0">
              <a:solidFill>
                <a:schemeClr val="tx1"/>
              </a:solidFill>
              <a:effectLst/>
              <a:latin typeface="Arial" panose="020B0604020202020204" pitchFamily="34" charset="0"/>
              <a:ea typeface="SimSun"/>
              <a:cs typeface="Arial" panose="020B0604020202020204" pitchFamily="34" charset="0"/>
            </a:endParaRPr>
          </a:p>
        </p:txBody>
      </p:sp>
      <p:sp>
        <p:nvSpPr>
          <p:cNvPr id="21" name="Down Arrow 20"/>
          <p:cNvSpPr/>
          <p:nvPr/>
        </p:nvSpPr>
        <p:spPr>
          <a:xfrm rot="16200000">
            <a:off x="4520688" y="3409255"/>
            <a:ext cx="245872" cy="304923"/>
          </a:xfrm>
          <a:prstGeom prst="downArrow">
            <a:avLst/>
          </a:prstGeom>
          <a:solidFill>
            <a:schemeClr val="bg2"/>
          </a:solidFill>
          <a:ln w="0">
            <a:solidFill>
              <a:schemeClr val="accent3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2" name="Down Arrow 21"/>
          <p:cNvSpPr/>
          <p:nvPr/>
        </p:nvSpPr>
        <p:spPr>
          <a:xfrm rot="5400000">
            <a:off x="1886686" y="3421608"/>
            <a:ext cx="245872" cy="304923"/>
          </a:xfrm>
          <a:prstGeom prst="downArrow">
            <a:avLst/>
          </a:prstGeom>
          <a:solidFill>
            <a:schemeClr val="bg2"/>
          </a:solidFill>
          <a:ln w="0">
            <a:solidFill>
              <a:schemeClr val="accent3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3" name="Down Arrow 22"/>
          <p:cNvSpPr/>
          <p:nvPr/>
        </p:nvSpPr>
        <p:spPr>
          <a:xfrm rot="2717438">
            <a:off x="1888876" y="2481662"/>
            <a:ext cx="203200" cy="85949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4" name="Down Arrow 23"/>
          <p:cNvSpPr/>
          <p:nvPr/>
        </p:nvSpPr>
        <p:spPr>
          <a:xfrm rot="7045186">
            <a:off x="2022799" y="3117770"/>
            <a:ext cx="245872" cy="304923"/>
          </a:xfrm>
          <a:prstGeom prst="downArrow">
            <a:avLst/>
          </a:prstGeom>
          <a:solidFill>
            <a:schemeClr val="bg2"/>
          </a:solidFill>
          <a:ln w="0">
            <a:solidFill>
              <a:schemeClr val="accent3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5" name="Down Arrow 24"/>
          <p:cNvSpPr/>
          <p:nvPr/>
        </p:nvSpPr>
        <p:spPr>
          <a:xfrm rot="18428553">
            <a:off x="4604947" y="2380338"/>
            <a:ext cx="245872" cy="987526"/>
          </a:xfrm>
          <a:prstGeom prst="downArrow">
            <a:avLst/>
          </a:prstGeom>
          <a:solidFill>
            <a:schemeClr val="bg2"/>
          </a:solidFill>
          <a:ln w="0">
            <a:solidFill>
              <a:schemeClr val="accent3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3211788" y="2756279"/>
            <a:ext cx="245872" cy="329701"/>
          </a:xfrm>
          <a:prstGeom prst="downArrow">
            <a:avLst/>
          </a:prstGeom>
          <a:solidFill>
            <a:schemeClr val="bg2"/>
          </a:solidFill>
          <a:ln w="0">
            <a:solidFill>
              <a:schemeClr val="accent3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27" name="Straight Connector 26"/>
          <p:cNvCxnSpPr/>
          <p:nvPr/>
        </p:nvCxnSpPr>
        <p:spPr bwMode="auto">
          <a:xfrm>
            <a:off x="6246485" y="226593"/>
            <a:ext cx="522183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/>
          <p:cNvCxnSpPr/>
          <p:nvPr/>
        </p:nvCxnSpPr>
        <p:spPr bwMode="auto">
          <a:xfrm>
            <a:off x="6246486" y="548126"/>
            <a:ext cx="522183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Down Arrow 28"/>
          <p:cNvSpPr/>
          <p:nvPr/>
        </p:nvSpPr>
        <p:spPr>
          <a:xfrm rot="16200000">
            <a:off x="6340272" y="786236"/>
            <a:ext cx="203200" cy="30636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0" name="Down Arrow 29"/>
          <p:cNvSpPr/>
          <p:nvPr/>
        </p:nvSpPr>
        <p:spPr>
          <a:xfrm rot="16200000">
            <a:off x="6319654" y="1225622"/>
            <a:ext cx="245872" cy="304923"/>
          </a:xfrm>
          <a:prstGeom prst="downArrow">
            <a:avLst/>
          </a:prstGeom>
          <a:solidFill>
            <a:schemeClr val="bg2"/>
          </a:solidFill>
          <a:ln w="0">
            <a:solidFill>
              <a:schemeClr val="accent3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6815219" y="72704"/>
            <a:ext cx="1205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MUST report</a:t>
            </a:r>
            <a:endParaRPr lang="en-US" sz="1400" baseline="30000" dirty="0"/>
          </a:p>
        </p:txBody>
      </p:sp>
      <p:sp>
        <p:nvSpPr>
          <p:cNvPr id="32" name="TextBox 31"/>
          <p:cNvSpPr txBox="1"/>
          <p:nvPr/>
        </p:nvSpPr>
        <p:spPr>
          <a:xfrm>
            <a:off x="6825317" y="394237"/>
            <a:ext cx="2156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SHOULD report if known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6832605" y="805888"/>
            <a:ext cx="1911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MUST report together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6831581" y="1211795"/>
            <a:ext cx="2420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SHOULD report together if known</a:t>
            </a:r>
            <a:endParaRPr lang="en-US" sz="1400" dirty="0"/>
          </a:p>
        </p:txBody>
      </p:sp>
      <p:sp>
        <p:nvSpPr>
          <p:cNvPr id="37" name="Down Arrow 36"/>
          <p:cNvSpPr/>
          <p:nvPr/>
        </p:nvSpPr>
        <p:spPr>
          <a:xfrm>
            <a:off x="5719964" y="3952327"/>
            <a:ext cx="245872" cy="304923"/>
          </a:xfrm>
          <a:prstGeom prst="downArrow">
            <a:avLst/>
          </a:prstGeom>
          <a:solidFill>
            <a:schemeClr val="bg2"/>
          </a:solidFill>
          <a:ln w="0">
            <a:solidFill>
              <a:schemeClr val="accent3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377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" y="170736"/>
            <a:ext cx="7924800" cy="628650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" y="946547"/>
            <a:ext cx="8785859" cy="3456384"/>
          </a:xfrm>
        </p:spPr>
        <p:txBody>
          <a:bodyPr/>
          <a:lstStyle/>
          <a:p>
            <a:r>
              <a:rPr lang="en-US" sz="2800" dirty="0" smtClean="0"/>
              <a:t>The role of CDS Hooks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06090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Disclosures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Neither myself or my spouse have any relevant </a:t>
            </a:r>
            <a:r>
              <a:rPr lang="en-US" dirty="0"/>
              <a:t>financial relationships with commercial interests</a:t>
            </a:r>
          </a:p>
        </p:txBody>
      </p:sp>
    </p:spTree>
    <p:extLst>
      <p:ext uri="{BB962C8B-B14F-4D97-AF65-F5344CB8AC3E}">
        <p14:creationId xmlns:p14="http://schemas.microsoft.com/office/powerpoint/2010/main" val="376857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197" y="152376"/>
            <a:ext cx="8717280" cy="628650"/>
          </a:xfrm>
        </p:spPr>
        <p:txBody>
          <a:bodyPr/>
          <a:lstStyle/>
          <a:p>
            <a:r>
              <a:rPr lang="en-US" sz="2800" dirty="0" smtClean="0"/>
              <a:t>The information model as part of PDDI CDS as a service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983" y="933249"/>
            <a:ext cx="8610089" cy="3456384"/>
          </a:xfrm>
        </p:spPr>
        <p:txBody>
          <a:bodyPr/>
          <a:lstStyle/>
          <a:p>
            <a:r>
              <a:rPr lang="en-US" sz="2800" dirty="0" smtClean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An </a:t>
            </a:r>
            <a:r>
              <a:rPr lang="en-US" sz="28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HL7 project within the CDS workgroup </a:t>
            </a:r>
          </a:p>
          <a:p>
            <a:pPr lvl="1"/>
            <a:r>
              <a:rPr lang="en-US" sz="24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Create an </a:t>
            </a:r>
            <a:r>
              <a:rPr lang="en-US" sz="2400" i="1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implementation </a:t>
            </a:r>
            <a:r>
              <a:rPr lang="en-US" sz="2400" i="1" dirty="0" smtClean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guide that </a:t>
            </a:r>
            <a:r>
              <a:rPr lang="en-US" sz="2400" dirty="0" smtClean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shows how </a:t>
            </a:r>
            <a:r>
              <a:rPr lang="en-US" sz="24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to </a:t>
            </a:r>
            <a:r>
              <a:rPr lang="en-US" sz="2400" dirty="0" smtClean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do </a:t>
            </a:r>
            <a:r>
              <a:rPr lang="en-US" sz="24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PDDI CDS </a:t>
            </a:r>
            <a:r>
              <a:rPr lang="en-US" sz="2400" dirty="0" smtClean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as a service:</a:t>
            </a:r>
          </a:p>
          <a:p>
            <a:pPr lvl="2"/>
            <a:r>
              <a:rPr lang="en-US" sz="2000" dirty="0" smtClean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The </a:t>
            </a:r>
            <a:r>
              <a:rPr lang="en-US" sz="20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minimum information </a:t>
            </a:r>
            <a:r>
              <a:rPr lang="en-US" sz="2000" dirty="0" smtClean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model, FHIR, CDS Hooks, and CQL</a:t>
            </a:r>
          </a:p>
          <a:p>
            <a:pPr lvl="1"/>
            <a:r>
              <a:rPr lang="en-US" sz="2400" dirty="0" smtClean="0">
                <a:latin typeface="Arial" pitchFamily="-108" charset="0"/>
                <a:ea typeface="ＭＳ Ｐゴシック" pitchFamily="-108" charset="-128"/>
              </a:rPr>
              <a:t>Join us!</a:t>
            </a:r>
            <a:r>
              <a:rPr lang="en-US" dirty="0" smtClean="0"/>
              <a:t> </a:t>
            </a:r>
          </a:p>
          <a:p>
            <a:pPr lvl="2"/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confluence.hl7.org/display/CDS/PDDI+CDS</a:t>
            </a:r>
            <a:endParaRPr lang="en-US" sz="2000" dirty="0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59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hooks?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patient-view</a:t>
            </a:r>
          </a:p>
          <a:p>
            <a:pPr lvl="1"/>
            <a:r>
              <a:rPr lang="en-US" dirty="0" smtClean="0"/>
              <a:t>Clinician</a:t>
            </a:r>
          </a:p>
          <a:p>
            <a:pPr lvl="1"/>
            <a:r>
              <a:rPr lang="en-US" dirty="0" smtClean="0"/>
              <a:t>Shared decision making</a:t>
            </a:r>
          </a:p>
          <a:p>
            <a:r>
              <a:rPr lang="en-US" dirty="0" smtClean="0"/>
              <a:t>order-select, order-sign</a:t>
            </a:r>
          </a:p>
          <a:p>
            <a:pPr lvl="1"/>
            <a:r>
              <a:rPr lang="en-US" dirty="0" smtClean="0"/>
              <a:t>Clinician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620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Patient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patient-view</a:t>
            </a:r>
          </a:p>
          <a:p>
            <a:pPr lvl="1"/>
            <a:r>
              <a:rPr lang="en-US" dirty="0" smtClean="0"/>
              <a:t>Short card summary of PDDIs</a:t>
            </a:r>
          </a:p>
          <a:p>
            <a:pPr lvl="2"/>
            <a:r>
              <a:rPr lang="en-US" dirty="0" smtClean="0"/>
              <a:t>Can be actionable from the card</a:t>
            </a:r>
          </a:p>
          <a:p>
            <a:pPr lvl="1"/>
            <a:r>
              <a:rPr lang="en-US" dirty="0" smtClean="0"/>
              <a:t>SMART App link</a:t>
            </a:r>
          </a:p>
          <a:p>
            <a:pPr lvl="2"/>
            <a:r>
              <a:rPr lang="en-US" dirty="0" smtClean="0"/>
              <a:t>Many PDDI situations require clinician input to arrive at the appropriate action</a:t>
            </a:r>
          </a:p>
          <a:p>
            <a:pPr lvl="2"/>
            <a:r>
              <a:rPr lang="en-US" dirty="0" smtClean="0"/>
              <a:t>Shared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800400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62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008"/>
            <a:ext cx="9144000" cy="471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01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09"/>
            <a:ext cx="9144000" cy="509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701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475" y="61302"/>
            <a:ext cx="7924800" cy="628650"/>
          </a:xfrm>
        </p:spPr>
        <p:txBody>
          <a:bodyPr/>
          <a:lstStyle/>
          <a:p>
            <a:r>
              <a:rPr lang="en-US" dirty="0" smtClean="0"/>
              <a:t>Patient view request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75" y="1097202"/>
            <a:ext cx="7720399" cy="356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95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145" y="115260"/>
            <a:ext cx="7924800" cy="520904"/>
          </a:xfrm>
        </p:spPr>
        <p:txBody>
          <a:bodyPr/>
          <a:lstStyle/>
          <a:p>
            <a:r>
              <a:rPr lang="en-US" dirty="0" smtClean="0"/>
              <a:t>Patient view response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45" y="867670"/>
            <a:ext cx="7991394" cy="398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426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530" y="107576"/>
            <a:ext cx="7924800" cy="520904"/>
          </a:xfrm>
        </p:spPr>
        <p:txBody>
          <a:bodyPr/>
          <a:lstStyle/>
          <a:p>
            <a:r>
              <a:rPr lang="en-US" dirty="0" smtClean="0"/>
              <a:t>Patient view response – EHR view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16" y="858088"/>
            <a:ext cx="8444753" cy="412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804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975" y="65659"/>
            <a:ext cx="8503285" cy="429376"/>
          </a:xfrm>
        </p:spPr>
        <p:txBody>
          <a:bodyPr/>
          <a:lstStyle/>
          <a:p>
            <a:r>
              <a:rPr lang="en-US" sz="2800" dirty="0" err="1" smtClean="0"/>
              <a:t>DDInteract</a:t>
            </a:r>
            <a:r>
              <a:rPr lang="en-US" sz="2800" dirty="0" smtClean="0"/>
              <a:t>© – shared decision making app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2" t="9165" r="-402"/>
          <a:stretch/>
        </p:blipFill>
        <p:spPr>
          <a:xfrm>
            <a:off x="1098816" y="895568"/>
            <a:ext cx="6785003" cy="41173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82912" y="495035"/>
            <a:ext cx="2635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U18 HS027099</a:t>
            </a:r>
            <a:endParaRPr lang="en-US" sz="1800" dirty="0"/>
          </a:p>
        </p:txBody>
      </p:sp>
      <p:sp>
        <p:nvSpPr>
          <p:cNvPr id="3" name="Rectangle 2"/>
          <p:cNvSpPr/>
          <p:nvPr/>
        </p:nvSpPr>
        <p:spPr>
          <a:xfrm>
            <a:off x="2873018" y="4181875"/>
            <a:ext cx="49087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          Try </a:t>
            </a:r>
            <a:r>
              <a:rPr lang="en-US" dirty="0" smtClean="0"/>
              <a:t>it on </a:t>
            </a:r>
            <a:r>
              <a:rPr lang="en-US" dirty="0" err="1" smtClean="0"/>
              <a:t>Logica</a:t>
            </a:r>
            <a:r>
              <a:rPr lang="en-US" dirty="0" smtClean="0"/>
              <a:t> </a:t>
            </a:r>
            <a:r>
              <a:rPr lang="en-US" dirty="0" smtClean="0"/>
              <a:t>o</a:t>
            </a:r>
            <a:r>
              <a:rPr lang="en-US" dirty="0" smtClean="0"/>
              <a:t>r</a:t>
            </a:r>
            <a:endParaRPr lang="en-US" dirty="0" smtClean="0"/>
          </a:p>
          <a:p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smtClean="0"/>
              <a:t>ddi-cds.org/apps#ddinteract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529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475" y="71676"/>
            <a:ext cx="7924800" cy="628650"/>
          </a:xfrm>
        </p:spPr>
        <p:txBody>
          <a:bodyPr/>
          <a:lstStyle/>
          <a:p>
            <a:r>
              <a:rPr lang="en-US" dirty="0" smtClean="0"/>
              <a:t>Primary take home message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475" y="801767"/>
            <a:ext cx="7924800" cy="3456384"/>
          </a:xfrm>
        </p:spPr>
        <p:txBody>
          <a:bodyPr/>
          <a:lstStyle/>
          <a:p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CDS Hooks enables meaningful drug-drug interaction clinical decision support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51531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rder-select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Clinician-facing CDS</a:t>
            </a:r>
          </a:p>
          <a:p>
            <a:pPr lvl="1"/>
            <a:r>
              <a:rPr lang="en-US" dirty="0" smtClean="0"/>
              <a:t>Early in the prescribing workflow</a:t>
            </a:r>
          </a:p>
          <a:p>
            <a:pPr lvl="2"/>
            <a:r>
              <a:rPr lang="en-US" dirty="0" smtClean="0"/>
              <a:t>Less cognitive burden than at order-sign?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" y="2832549"/>
            <a:ext cx="9144000" cy="172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677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124223"/>
            <a:ext cx="7467600" cy="694927"/>
          </a:xfrm>
        </p:spPr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order-select request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t="8519" r="42500" b="30740"/>
          <a:stretch/>
        </p:blipFill>
        <p:spPr>
          <a:xfrm>
            <a:off x="1776761" y="742950"/>
            <a:ext cx="6898888" cy="4419600"/>
          </a:xfrm>
          <a:prstGeom prst="rect">
            <a:avLst/>
          </a:prstGeom>
        </p:spPr>
      </p:pic>
      <p:sp>
        <p:nvSpPr>
          <p:cNvPr id="6" name="Curved Right Arrow 5"/>
          <p:cNvSpPr/>
          <p:nvPr/>
        </p:nvSpPr>
        <p:spPr>
          <a:xfrm>
            <a:off x="1411001" y="2343150"/>
            <a:ext cx="731520" cy="121615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8071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rder-sign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Clinician-facing CDS</a:t>
            </a:r>
          </a:p>
          <a:p>
            <a:pPr lvl="1"/>
            <a:r>
              <a:rPr lang="en-US" dirty="0" smtClean="0"/>
              <a:t>Last step in the prescribing workflow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" y="2655816"/>
            <a:ext cx="9144000" cy="172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0673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124223"/>
            <a:ext cx="7467600" cy="677108"/>
          </a:xfrm>
        </p:spPr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order-sign request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t="8519" r="48333" b="36666"/>
          <a:stretch/>
        </p:blipFill>
        <p:spPr>
          <a:xfrm>
            <a:off x="1676400" y="971550"/>
            <a:ext cx="6019800" cy="390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1631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457316" y="79489"/>
            <a:ext cx="8226516" cy="11079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spc="-1" dirty="0" smtClean="0">
                <a:solidFill>
                  <a:srgbClr val="000000"/>
                </a:solidFill>
                <a:latin typeface="Arial"/>
                <a:ea typeface="DejaVu Sans"/>
              </a:rPr>
              <a:t>Duplication between order-select and order-sign?</a:t>
            </a:r>
            <a:endParaRPr lang="en-US" sz="3600" spc="-1" dirty="0">
              <a:latin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" y="1403318"/>
            <a:ext cx="9144000" cy="172278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80584" y="3273179"/>
            <a:ext cx="26624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Warfarin - NSAIDs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6456122" y="3273179"/>
            <a:ext cx="21447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Warfarin - NSAIDs</a:t>
            </a:r>
            <a:endParaRPr lang="en-US" sz="2000" dirty="0"/>
          </a:p>
        </p:txBody>
      </p:sp>
      <p:sp>
        <p:nvSpPr>
          <p:cNvPr id="3" name="Rounded Rectangle 2"/>
          <p:cNvSpPr/>
          <p:nvPr/>
        </p:nvSpPr>
        <p:spPr bwMode="auto">
          <a:xfrm>
            <a:off x="753035" y="4041802"/>
            <a:ext cx="983557" cy="53019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Alert!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6883613" y="4041802"/>
            <a:ext cx="983557" cy="53019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Alert!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32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466607" y="159826"/>
            <a:ext cx="8227169" cy="4924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spc="-1" dirty="0">
                <a:solidFill>
                  <a:srgbClr val="000000"/>
                </a:solidFill>
                <a:latin typeface="Arial"/>
                <a:ea typeface="DejaVu Sans"/>
              </a:rPr>
              <a:t>Coordination </a:t>
            </a:r>
            <a:r>
              <a:rPr lang="en-US" sz="3200" spc="-1" dirty="0" smtClean="0">
                <a:solidFill>
                  <a:srgbClr val="000000"/>
                </a:solidFill>
                <a:latin typeface="Arial"/>
                <a:ea typeface="DejaVu Sans"/>
              </a:rPr>
              <a:t>order-select </a:t>
            </a:r>
            <a:r>
              <a:rPr lang="en-US" sz="3200" spc="-1" dirty="0">
                <a:solidFill>
                  <a:srgbClr val="000000"/>
                </a:solidFill>
                <a:latin typeface="Arial"/>
                <a:ea typeface="DejaVu Sans"/>
              </a:rPr>
              <a:t>and order-sign </a:t>
            </a:r>
            <a:endParaRPr lang="en-US" sz="3200" spc="-1" dirty="0"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395844" y="897992"/>
            <a:ext cx="8227169" cy="29813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91140" indent="-457200">
              <a:spcBef>
                <a:spcPts val="1029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540" spc="-1" dirty="0" smtClean="0">
                <a:solidFill>
                  <a:srgbClr val="000000"/>
                </a:solidFill>
                <a:latin typeface="Arial"/>
                <a:ea typeface="DejaVu Sans"/>
              </a:rPr>
              <a:t>Maintain </a:t>
            </a:r>
            <a:r>
              <a:rPr lang="en-US" sz="2540" spc="-1" dirty="0">
                <a:solidFill>
                  <a:srgbClr val="000000"/>
                </a:solidFill>
                <a:latin typeface="Arial"/>
                <a:ea typeface="DejaVu Sans"/>
              </a:rPr>
              <a:t>some concept of </a:t>
            </a:r>
            <a:r>
              <a:rPr lang="en-US" sz="2540" spc="-1" dirty="0" smtClean="0">
                <a:solidFill>
                  <a:srgbClr val="000000"/>
                </a:solidFill>
                <a:latin typeface="Arial"/>
                <a:ea typeface="DejaVu Sans"/>
              </a:rPr>
              <a:t>state</a:t>
            </a:r>
            <a:endParaRPr lang="en-US" sz="2540" spc="-1" dirty="0">
              <a:latin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" y="1495526"/>
            <a:ext cx="9144000" cy="172278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 bwMode="auto">
          <a:xfrm>
            <a:off x="722299" y="4211735"/>
            <a:ext cx="983557" cy="53019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Alert!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6294357" y="4098541"/>
            <a:ext cx="2174580" cy="739275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Info card – alert suppressed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80584" y="3431307"/>
            <a:ext cx="26624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Warfarin - NSAIDs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6456122" y="3431307"/>
            <a:ext cx="21447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Warfarin - NSAIDs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1761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475" y="145827"/>
            <a:ext cx="7924800" cy="628650"/>
          </a:xfrm>
        </p:spPr>
        <p:txBody>
          <a:bodyPr/>
          <a:lstStyle/>
          <a:p>
            <a:r>
              <a:rPr lang="en-US" sz="3200" dirty="0" smtClean="0"/>
              <a:t>Coordination can happen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058" y="883794"/>
            <a:ext cx="7924800" cy="3456384"/>
          </a:xfrm>
        </p:spPr>
        <p:txBody>
          <a:bodyPr/>
          <a:lstStyle/>
          <a:p>
            <a:r>
              <a:rPr lang="en-US" sz="2800" dirty="0" smtClean="0"/>
              <a:t>Requires the service to cache: </a:t>
            </a:r>
          </a:p>
          <a:p>
            <a:pPr lvl="1"/>
            <a:r>
              <a:rPr lang="en-US" sz="2000" dirty="0"/>
              <a:t>Ordering </a:t>
            </a:r>
            <a:r>
              <a:rPr lang="en-US" sz="2000" dirty="0" smtClean="0"/>
              <a:t>Clinician, Patient, Encounter, Knowledge </a:t>
            </a:r>
            <a:r>
              <a:rPr lang="en-US" sz="2000" dirty="0"/>
              <a:t>Artifact URL</a:t>
            </a:r>
          </a:p>
          <a:p>
            <a:pPr lvl="1"/>
            <a:r>
              <a:rPr lang="en-US" sz="2000" dirty="0"/>
              <a:t>Base 64 encoded medication resource specified in selections</a:t>
            </a:r>
          </a:p>
          <a:p>
            <a:pPr lvl="1"/>
            <a:r>
              <a:rPr lang="en-US" sz="2000" dirty="0"/>
              <a:t>An ID created by concatenating the system and code from the “</a:t>
            </a:r>
            <a:r>
              <a:rPr lang="en-US" sz="2000" dirty="0" err="1"/>
              <a:t>medicationCodeableConcept</a:t>
            </a:r>
            <a:r>
              <a:rPr lang="en-US" sz="2000" dirty="0"/>
              <a:t>” of the medication resource (used for retrieving a medication resource during order-sign)</a:t>
            </a:r>
          </a:p>
          <a:p>
            <a:pPr lvl="1"/>
            <a:r>
              <a:rPr lang="en-US" sz="2000" dirty="0"/>
              <a:t>Base 64 encoded summary, detail, and indicator from the CDS cards returned</a:t>
            </a:r>
          </a:p>
        </p:txBody>
      </p:sp>
      <p:sp>
        <p:nvSpPr>
          <p:cNvPr id="4" name="Rectangle 3"/>
          <p:cNvSpPr/>
          <p:nvPr/>
        </p:nvSpPr>
        <p:spPr>
          <a:xfrm>
            <a:off x="856769" y="4449495"/>
            <a:ext cx="81873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build.fhir.org/ig/HL7/PDDI-CDS/cds-service-spec.html#cds-message-filtering</a:t>
            </a:r>
            <a:r>
              <a:rPr lang="en-US" sz="1600" dirty="0" smtClean="0"/>
              <a:t>	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997696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Should the service filter all alerts automatically? 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475" y="1314100"/>
            <a:ext cx="7924800" cy="3456384"/>
          </a:xfrm>
        </p:spPr>
        <p:txBody>
          <a:bodyPr/>
          <a:lstStyle/>
          <a:p>
            <a:r>
              <a:rPr lang="en-US" sz="2400" dirty="0" smtClean="0"/>
              <a:t>A CDS service MAY automatically cache order-select data and filter out all related order-sign card-responses</a:t>
            </a:r>
          </a:p>
          <a:p>
            <a:pPr lvl="1"/>
            <a:r>
              <a:rPr lang="en-US" sz="2400" dirty="0" smtClean="0"/>
              <a:t>We don’t think this should be the </a:t>
            </a:r>
            <a:r>
              <a:rPr lang="en-US" sz="2400" i="1" dirty="0" smtClean="0"/>
              <a:t>default</a:t>
            </a:r>
            <a:endParaRPr lang="en-US" sz="2400" dirty="0" smtClean="0"/>
          </a:p>
          <a:p>
            <a:r>
              <a:rPr lang="en-US" sz="2400" dirty="0" smtClean="0"/>
              <a:t>The default should be to have the EHR client set configuration options </a:t>
            </a:r>
          </a:p>
          <a:p>
            <a:pPr lvl="1"/>
            <a:r>
              <a:rPr lang="en-US" sz="2400" dirty="0" smtClean="0"/>
              <a:t>Ensures that the clinical team that allows the service will have input in specifying its behavior</a:t>
            </a:r>
            <a:endParaRPr lang="en-US" sz="2000" dirty="0" smtClean="0"/>
          </a:p>
          <a:p>
            <a:pPr lvl="2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198971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457316" y="387266"/>
            <a:ext cx="8226516" cy="4924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spc="-1" dirty="0">
                <a:solidFill>
                  <a:srgbClr val="000000"/>
                </a:solidFill>
                <a:latin typeface="Arial"/>
                <a:ea typeface="DejaVu Sans"/>
              </a:rPr>
              <a:t>Configuration </a:t>
            </a:r>
            <a:r>
              <a:rPr lang="en-US" sz="3200" spc="-1" dirty="0" smtClean="0">
                <a:solidFill>
                  <a:srgbClr val="000000"/>
                </a:solidFill>
                <a:latin typeface="Arial"/>
                <a:ea typeface="DejaVu Sans"/>
              </a:rPr>
              <a:t>Solution</a:t>
            </a:r>
            <a:endParaRPr lang="en-US" sz="3200" spc="-1" dirty="0"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457316" y="1203299"/>
            <a:ext cx="8226516" cy="2980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98500" lnSpcReduction="10000"/>
          </a:bodyPr>
          <a:lstStyle/>
          <a:p>
            <a:pPr marL="391867" indent="-291941">
              <a:spcBef>
                <a:spcPts val="1285"/>
              </a:spcBef>
            </a:pP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A new structure definition for configuration options (</a:t>
            </a:r>
            <a:r>
              <a:rPr lang="en-US" spc="-1" dirty="0" err="1">
                <a:solidFill>
                  <a:srgbClr val="000000"/>
                </a:solidFill>
                <a:latin typeface="Arial"/>
                <a:ea typeface="DejaVu Sans"/>
              </a:rPr>
              <a:t>pddi</a:t>
            </a: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-</a:t>
            </a:r>
            <a:r>
              <a:rPr lang="en-US" spc="-1" dirty="0" err="1">
                <a:solidFill>
                  <a:srgbClr val="000000"/>
                </a:solidFill>
                <a:latin typeface="Arial"/>
                <a:ea typeface="DejaVu Sans"/>
              </a:rPr>
              <a:t>cds</a:t>
            </a: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-configuration-options)</a:t>
            </a:r>
            <a:endParaRPr lang="en-US" spc="-1" dirty="0">
              <a:latin typeface="Arial"/>
            </a:endParaRPr>
          </a:p>
          <a:p>
            <a:pPr marL="783734" lvl="1" indent="-291941">
              <a:spcBef>
                <a:spcPts val="1029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000" spc="-1" dirty="0">
                <a:solidFill>
                  <a:srgbClr val="000000"/>
                </a:solidFill>
                <a:latin typeface="Arial"/>
                <a:ea typeface="DejaVu Sans"/>
              </a:rPr>
              <a:t>Follows the ideas of the </a:t>
            </a:r>
            <a:r>
              <a:rPr lang="en-US" sz="2000" spc="-1" dirty="0" err="1">
                <a:solidFill>
                  <a:srgbClr val="000000"/>
                </a:solidFill>
                <a:latin typeface="Arial"/>
                <a:ea typeface="DejaVu Sans"/>
              </a:rPr>
              <a:t>DaVinci</a:t>
            </a:r>
            <a:r>
              <a:rPr lang="en-US" sz="2000" spc="-1" dirty="0">
                <a:solidFill>
                  <a:srgbClr val="000000"/>
                </a:solidFill>
                <a:latin typeface="Arial"/>
                <a:ea typeface="DejaVu Sans"/>
              </a:rPr>
              <a:t> Coverage Requirements Discovery (CRD)</a:t>
            </a:r>
            <a:endParaRPr lang="en-US" sz="2000" spc="-1" dirty="0">
              <a:latin typeface="Arial"/>
            </a:endParaRPr>
          </a:p>
          <a:p>
            <a:pPr marL="1175602" lvl="2" indent="-259285">
              <a:spcBef>
                <a:spcPts val="77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dirty="0">
                <a:solidFill>
                  <a:srgbClr val="000000"/>
                </a:solidFill>
                <a:latin typeface="Arial"/>
                <a:ea typeface="DejaVu Sans"/>
              </a:rPr>
              <a:t>http://hl7.org/fhir/us/davinci-crd/2018Sep/hooks.html#configuration-options </a:t>
            </a:r>
            <a:endParaRPr lang="en-US" sz="1800" spc="-1" dirty="0">
              <a:latin typeface="Arial"/>
            </a:endParaRPr>
          </a:p>
          <a:p>
            <a:pPr marL="34593">
              <a:spcBef>
                <a:spcPts val="771"/>
              </a:spcBef>
              <a:buClr>
                <a:srgbClr val="000000"/>
              </a:buClr>
              <a:buSzPct val="75000"/>
            </a:pPr>
            <a:r>
              <a:rPr lang="en-US" sz="1800" spc="-1" dirty="0">
                <a:solidFill>
                  <a:srgbClr val="000000"/>
                </a:solidFill>
                <a:latin typeface="Arial"/>
                <a:ea typeface="DejaVu Sans"/>
              </a:rPr>
              <a:t>Example:</a:t>
            </a:r>
            <a:endParaRPr lang="en-US" sz="1800" spc="-1" dirty="0">
              <a:latin typeface="Arial"/>
            </a:endParaRPr>
          </a:p>
          <a:p>
            <a:pPr>
              <a:spcBef>
                <a:spcPts val="1029"/>
              </a:spcBef>
            </a:pPr>
            <a:r>
              <a:rPr lang="en-US" sz="1800" spc="-1" dirty="0" smtClean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1800" spc="-1" dirty="0" smtClean="0">
                <a:latin typeface="Arial"/>
                <a:hlinkClick r:id="rId2"/>
              </a:rPr>
              <a:t>https</a:t>
            </a:r>
            <a:r>
              <a:rPr lang="en-US" sz="1800" spc="-1" dirty="0">
                <a:latin typeface="Arial"/>
                <a:hlinkClick r:id="rId2"/>
              </a:rPr>
              <a:t>://</a:t>
            </a:r>
            <a:r>
              <a:rPr lang="en-US" sz="1800" spc="-1" dirty="0" smtClean="0">
                <a:latin typeface="Arial"/>
                <a:hlinkClick r:id="rId2"/>
              </a:rPr>
              <a:t>cds.ddi-cds.org/cqf-ruler-r4/fhir/StructureDefinition/pddi-cds-configuration-options</a:t>
            </a:r>
            <a:r>
              <a:rPr lang="en-US" sz="1800" spc="-1" dirty="0" smtClean="0">
                <a:latin typeface="Arial"/>
              </a:rPr>
              <a:t> </a:t>
            </a:r>
            <a:endParaRPr lang="en-US" sz="1800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932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457316" y="187089"/>
            <a:ext cx="8226516" cy="8934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903" spc="-1">
                <a:solidFill>
                  <a:srgbClr val="000000"/>
                </a:solidFill>
                <a:latin typeface="Arial"/>
                <a:ea typeface="DejaVu Sans"/>
              </a:rPr>
              <a:t>Configuration Options in PDDI CDS PlanDefinitions</a:t>
            </a:r>
            <a:endParaRPr lang="en-US" sz="2903" spc="-1"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457315" y="1782292"/>
            <a:ext cx="7711563" cy="58500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5" tIns="40817" rIns="81635" bIns="40817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33" b="1" spc="-1" dirty="0" smtClean="0">
                <a:solidFill>
                  <a:srgbClr val="000000"/>
                </a:solidFill>
                <a:latin typeface="Arial"/>
                <a:ea typeface="DejaVu Sans"/>
              </a:rPr>
              <a:t>order-select – cache-for-order-sign-filtering</a:t>
            </a:r>
            <a:endParaRPr lang="en-US" sz="1633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33" spc="-1" dirty="0">
              <a:latin typeface="Arial"/>
            </a:endParaRPr>
          </a:p>
        </p:txBody>
      </p:sp>
      <p:sp>
        <p:nvSpPr>
          <p:cNvPr id="281" name="CustomShape 3"/>
          <p:cNvSpPr/>
          <p:nvPr/>
        </p:nvSpPr>
        <p:spPr>
          <a:xfrm>
            <a:off x="365108" y="3453248"/>
            <a:ext cx="7711563" cy="58500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5" tIns="40817" rIns="81635" bIns="40817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33" b="1" spc="-1" dirty="0" smtClean="0">
                <a:solidFill>
                  <a:srgbClr val="000000"/>
                </a:solidFill>
                <a:latin typeface="Arial"/>
                <a:ea typeface="DejaVu Sans"/>
              </a:rPr>
              <a:t>order-sign – filter-out-repeated-alert</a:t>
            </a:r>
            <a:endParaRPr lang="en-US" sz="1633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33" spc="-1" dirty="0">
              <a:latin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0198" y="2228479"/>
            <a:ext cx="86138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cds.ddi-cds.org/cqf-ruler-r4/fhir/PlanDefinition/warfarin-nsaids-cds-select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6" name="Rectangle 5"/>
          <p:cNvSpPr/>
          <p:nvPr/>
        </p:nvSpPr>
        <p:spPr>
          <a:xfrm>
            <a:off x="530198" y="3771419"/>
            <a:ext cx="86138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cds.ddi-cds.org/cqf-ruler-r4/fhir/PlanDefinition/warfarin-nsaids-cds-sign</a:t>
            </a:r>
            <a:r>
              <a:rPr lang="en-US" sz="1800" dirty="0" smtClean="0"/>
              <a:t> 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2318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" y="170736"/>
            <a:ext cx="7924800" cy="628650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" y="946547"/>
            <a:ext cx="8785859" cy="3456384"/>
          </a:xfrm>
        </p:spPr>
        <p:txBody>
          <a:bodyPr/>
          <a:lstStyle/>
          <a:p>
            <a:r>
              <a:rPr lang="en-US" sz="2800" dirty="0" smtClean="0"/>
              <a:t>The use case - contextualized drug-drug interaction clinical decision support</a:t>
            </a:r>
          </a:p>
          <a:p>
            <a:r>
              <a:rPr lang="en-US" sz="2800" dirty="0" smtClean="0"/>
              <a:t>The role of CDS Hooks</a:t>
            </a:r>
          </a:p>
          <a:p>
            <a:r>
              <a:rPr lang="en-US" sz="2800" dirty="0" smtClean="0"/>
              <a:t>Discussion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579299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457316" y="210624"/>
            <a:ext cx="8226516" cy="2791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14" spc="-1">
                <a:solidFill>
                  <a:srgbClr val="000000"/>
                </a:solidFill>
                <a:latin typeface="Arial"/>
                <a:ea typeface="DejaVu Sans"/>
              </a:rPr>
              <a:t>How Configuration Looks in CDS Hooks</a:t>
            </a:r>
            <a:endParaRPr lang="en-US" sz="1814" spc="-1">
              <a:latin typeface="Arial"/>
            </a:endParaRPr>
          </a:p>
        </p:txBody>
      </p:sp>
      <p:pic>
        <p:nvPicPr>
          <p:cNvPr id="283" name="Picture 282"/>
          <p:cNvPicPr/>
          <p:nvPr/>
        </p:nvPicPr>
        <p:blipFill rotWithShape="1">
          <a:blip r:embed="rId2"/>
          <a:srcRect l="25368" t="33211" r="2067" b="35213"/>
          <a:stretch/>
        </p:blipFill>
        <p:spPr>
          <a:xfrm>
            <a:off x="-1426" y="1971541"/>
            <a:ext cx="9144000" cy="2174789"/>
          </a:xfrm>
          <a:prstGeom prst="rect">
            <a:avLst/>
          </a:prstGeom>
          <a:ln>
            <a:noFill/>
          </a:ln>
        </p:spPr>
      </p:pic>
      <p:sp>
        <p:nvSpPr>
          <p:cNvPr id="284" name="CustomShape 2"/>
          <p:cNvSpPr/>
          <p:nvPr/>
        </p:nvSpPr>
        <p:spPr>
          <a:xfrm>
            <a:off x="202214" y="722099"/>
            <a:ext cx="5668388" cy="8620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81635" tIns="40817" rIns="81635" bIns="40817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33" spc="-1" dirty="0">
                <a:solidFill>
                  <a:srgbClr val="000000"/>
                </a:solidFill>
                <a:latin typeface="Arial"/>
                <a:ea typeface="DejaVu Sans"/>
              </a:rPr>
              <a:t>GET</a:t>
            </a:r>
            <a:r>
              <a:rPr lang="en-US" sz="1800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1800" spc="-1" dirty="0">
                <a:solidFill>
                  <a:srgbClr val="000000"/>
                </a:solidFill>
                <a:latin typeface="Arial"/>
                <a:ea typeface="DejaVu Sans"/>
                <a:hlinkClick r:id="rId3"/>
              </a:rPr>
              <a:t>https://</a:t>
            </a:r>
            <a:r>
              <a:rPr lang="en-US" sz="1800" spc="-1" dirty="0" smtClean="0">
                <a:solidFill>
                  <a:srgbClr val="000000"/>
                </a:solidFill>
                <a:latin typeface="Arial"/>
                <a:ea typeface="DejaVu Sans"/>
                <a:hlinkClick r:id="rId3"/>
              </a:rPr>
              <a:t>cds.ddi-cds.org/cqf-ruler-r4/cds-services</a:t>
            </a:r>
            <a:r>
              <a:rPr lang="en-US" sz="1800" spc="-1" dirty="0" smtClean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800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33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33" spc="-1" dirty="0">
                <a:solidFill>
                  <a:srgbClr val="000000"/>
                </a:solidFill>
                <a:latin typeface="Arial"/>
                <a:ea typeface="DejaVu Sans"/>
              </a:rPr>
              <a:t>RESPONSE (order-select service):</a:t>
            </a:r>
            <a:endParaRPr lang="en-US" sz="1633" spc="-1" dirty="0">
              <a:latin typeface="Arial"/>
            </a:endParaRPr>
          </a:p>
        </p:txBody>
      </p:sp>
      <p:sp>
        <p:nvSpPr>
          <p:cNvPr id="5" name="Right Arrow 4"/>
          <p:cNvSpPr/>
          <p:nvPr/>
        </p:nvSpPr>
        <p:spPr bwMode="auto">
          <a:xfrm rot="8680094">
            <a:off x="4014309" y="2609151"/>
            <a:ext cx="978408" cy="4846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527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457316" y="210624"/>
            <a:ext cx="8226516" cy="2791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14" spc="-1">
                <a:solidFill>
                  <a:srgbClr val="000000"/>
                </a:solidFill>
                <a:latin typeface="Arial"/>
                <a:ea typeface="DejaVu Sans"/>
              </a:rPr>
              <a:t>How Configuration Looks in CDS Hooks Continued</a:t>
            </a:r>
            <a:endParaRPr lang="en-US" sz="1814" spc="-1">
              <a:latin typeface="Arial"/>
            </a:endParaRPr>
          </a:p>
        </p:txBody>
      </p:sp>
      <p:sp>
        <p:nvSpPr>
          <p:cNvPr id="289" name="CustomShape 2"/>
          <p:cNvSpPr/>
          <p:nvPr/>
        </p:nvSpPr>
        <p:spPr>
          <a:xfrm>
            <a:off x="317677" y="637617"/>
            <a:ext cx="6302544" cy="10875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5" tIns="40817" rIns="81635" bIns="40817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33" spc="-1" dirty="0" smtClean="0">
                <a:solidFill>
                  <a:srgbClr val="000000"/>
                </a:solidFill>
                <a:latin typeface="Arial"/>
                <a:ea typeface="DejaVu Sans"/>
              </a:rPr>
              <a:t>POST</a:t>
            </a:r>
            <a:endParaRPr lang="en-US" sz="1633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33" spc="-1" dirty="0" smtClean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33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33" spc="-1" dirty="0">
                <a:solidFill>
                  <a:srgbClr val="000000"/>
                </a:solidFill>
                <a:latin typeface="Arial"/>
                <a:ea typeface="DejaVu Sans"/>
              </a:rPr>
              <a:t>REQUEST (Warfarin-NSAIDS order-select service):</a:t>
            </a:r>
            <a:endParaRPr lang="en-US" sz="1633" spc="-1" dirty="0">
              <a:latin typeface="Arial"/>
            </a:endParaRPr>
          </a:p>
        </p:txBody>
      </p:sp>
      <p:pic>
        <p:nvPicPr>
          <p:cNvPr id="290" name="Picture 289"/>
          <p:cNvPicPr/>
          <p:nvPr/>
        </p:nvPicPr>
        <p:blipFill rotWithShape="1">
          <a:blip r:embed="rId2"/>
          <a:srcRect l="24465" t="40420" r="26323" b="32487"/>
          <a:stretch/>
        </p:blipFill>
        <p:spPr>
          <a:xfrm>
            <a:off x="317677" y="1832301"/>
            <a:ext cx="8279558" cy="2562965"/>
          </a:xfrm>
          <a:prstGeom prst="rect">
            <a:avLst/>
          </a:prstGeom>
          <a:ln>
            <a:noFill/>
          </a:ln>
        </p:spPr>
      </p:pic>
      <p:sp>
        <p:nvSpPr>
          <p:cNvPr id="3" name="Right Arrow 2"/>
          <p:cNvSpPr/>
          <p:nvPr/>
        </p:nvSpPr>
        <p:spPr bwMode="auto">
          <a:xfrm rot="10800000">
            <a:off x="3811280" y="2871467"/>
            <a:ext cx="978408" cy="4846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0198" y="943386"/>
            <a:ext cx="86138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cds.ddi-cds.org/cqf-ruler-r4/fhir/PlanDefinition/warfarin-nsaids-cds-select</a:t>
            </a:r>
            <a:r>
              <a:rPr lang="en-US" sz="1800" dirty="0" smtClean="0"/>
              <a:t>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6313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457316" y="210624"/>
            <a:ext cx="8226516" cy="2791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14" spc="-1">
                <a:solidFill>
                  <a:srgbClr val="000000"/>
                </a:solidFill>
                <a:latin typeface="Arial"/>
                <a:ea typeface="DejaVu Sans"/>
              </a:rPr>
              <a:t>How Configuration Looks in CDS Hooks Continued</a:t>
            </a:r>
            <a:endParaRPr lang="en-US" sz="1814" spc="-1">
              <a:latin typeface="Arial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283626" y="734750"/>
            <a:ext cx="5505134" cy="8620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5" tIns="40817" rIns="81635" bIns="40817">
            <a:spAutoFit/>
          </a:bodyPr>
          <a:lstStyle/>
          <a:p>
            <a:r>
              <a:rPr lang="en-US" sz="1633" spc="-1" dirty="0" smtClean="0">
                <a:solidFill>
                  <a:srgbClr val="000000"/>
                </a:solidFill>
                <a:latin typeface="Arial"/>
                <a:ea typeface="DejaVu Sans"/>
              </a:rPr>
              <a:t>GET </a:t>
            </a:r>
            <a:r>
              <a:rPr lang="en-US" sz="1800" spc="-1" dirty="0" smtClean="0">
                <a:solidFill>
                  <a:srgbClr val="000000"/>
                </a:solidFill>
                <a:latin typeface="Arial"/>
                <a:ea typeface="DejaVu Sans"/>
                <a:hlinkClick r:id="rId2"/>
              </a:rPr>
              <a:t>https</a:t>
            </a:r>
            <a:r>
              <a:rPr lang="en-US" sz="1800" spc="-1" dirty="0">
                <a:solidFill>
                  <a:srgbClr val="000000"/>
                </a:solidFill>
                <a:latin typeface="Arial"/>
                <a:ea typeface="DejaVu Sans"/>
                <a:hlinkClick r:id="rId2"/>
              </a:rPr>
              <a:t>://cds.ddi-cds.org/cqf-ruler-r4/cds-services</a:t>
            </a:r>
            <a:r>
              <a:rPr lang="en-US" sz="1800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800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33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33" spc="-1" dirty="0">
                <a:solidFill>
                  <a:srgbClr val="000000"/>
                </a:solidFill>
                <a:latin typeface="Arial"/>
                <a:ea typeface="DejaVu Sans"/>
              </a:rPr>
              <a:t>RESPONSE CONTINUED (order-sign service):</a:t>
            </a:r>
            <a:endParaRPr lang="en-US" sz="1633" spc="-1" dirty="0">
              <a:latin typeface="Arial"/>
            </a:endParaRPr>
          </a:p>
        </p:txBody>
      </p:sp>
      <p:pic>
        <p:nvPicPr>
          <p:cNvPr id="287" name="Picture 286"/>
          <p:cNvPicPr/>
          <p:nvPr/>
        </p:nvPicPr>
        <p:blipFill rotWithShape="1">
          <a:blip r:embed="rId3"/>
          <a:srcRect l="26278" t="33211" r="2974" b="39631"/>
          <a:stretch/>
        </p:blipFill>
        <p:spPr>
          <a:xfrm>
            <a:off x="78944" y="1878498"/>
            <a:ext cx="8900162" cy="1920991"/>
          </a:xfrm>
          <a:prstGeom prst="rect">
            <a:avLst/>
          </a:prstGeom>
          <a:ln>
            <a:noFill/>
          </a:ln>
        </p:spPr>
      </p:pic>
      <p:sp>
        <p:nvSpPr>
          <p:cNvPr id="5" name="Right Arrow 4"/>
          <p:cNvSpPr/>
          <p:nvPr/>
        </p:nvSpPr>
        <p:spPr bwMode="auto">
          <a:xfrm rot="9049552">
            <a:off x="3494554" y="2381524"/>
            <a:ext cx="978408" cy="4846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926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457316" y="210624"/>
            <a:ext cx="8226516" cy="2791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14" spc="-1">
                <a:solidFill>
                  <a:srgbClr val="000000"/>
                </a:solidFill>
                <a:latin typeface="Arial"/>
                <a:ea typeface="DejaVu Sans"/>
              </a:rPr>
              <a:t>How Configuration Looks in CDS Hooks Continued</a:t>
            </a:r>
            <a:endParaRPr lang="en-US" sz="1814" spc="-1">
              <a:latin typeface="Arial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383518" y="663529"/>
            <a:ext cx="6140907" cy="10875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5" tIns="40817" rIns="81635" bIns="40817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33" spc="-1" dirty="0" smtClean="0">
                <a:solidFill>
                  <a:srgbClr val="000000"/>
                </a:solidFill>
                <a:latin typeface="Arial"/>
                <a:ea typeface="DejaVu Sans"/>
              </a:rPr>
              <a:t>POST</a:t>
            </a:r>
          </a:p>
          <a:p>
            <a:pPr>
              <a:lnSpc>
                <a:spcPct val="100000"/>
              </a:lnSpc>
            </a:pPr>
            <a:endParaRPr lang="en-US" sz="1633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33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33" spc="-1" dirty="0">
                <a:solidFill>
                  <a:srgbClr val="000000"/>
                </a:solidFill>
                <a:latin typeface="Arial"/>
                <a:ea typeface="DejaVu Sans"/>
              </a:rPr>
              <a:t>REQUEST (Warfarin-NSAIDS order-sign service):</a:t>
            </a:r>
            <a:endParaRPr lang="en-US" sz="1633" spc="-1" dirty="0">
              <a:latin typeface="Arial"/>
            </a:endParaRPr>
          </a:p>
        </p:txBody>
      </p:sp>
      <p:pic>
        <p:nvPicPr>
          <p:cNvPr id="293" name="Picture 292"/>
          <p:cNvPicPr/>
          <p:nvPr/>
        </p:nvPicPr>
        <p:blipFill rotWithShape="1">
          <a:blip r:embed="rId2"/>
          <a:srcRect l="24465" t="40966" r="45808" b="33382"/>
          <a:stretch/>
        </p:blipFill>
        <p:spPr>
          <a:xfrm>
            <a:off x="457316" y="1841569"/>
            <a:ext cx="5120328" cy="2484542"/>
          </a:xfrm>
          <a:prstGeom prst="rect">
            <a:avLst/>
          </a:prstGeom>
          <a:ln>
            <a:noFill/>
          </a:ln>
        </p:spPr>
      </p:pic>
      <p:sp>
        <p:nvSpPr>
          <p:cNvPr id="5" name="Right Arrow 4"/>
          <p:cNvSpPr/>
          <p:nvPr/>
        </p:nvSpPr>
        <p:spPr bwMode="auto">
          <a:xfrm rot="10800000">
            <a:off x="3696020" y="2841524"/>
            <a:ext cx="978408" cy="4846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0198" y="912958"/>
            <a:ext cx="86138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cds.ddi-cds.org/cqf-ruler-r4/fhir/PlanDefinition/warfarin-nsaids-cds-sign</a:t>
            </a:r>
            <a:r>
              <a:rPr lang="en-US" sz="1800" dirty="0" smtClean="0"/>
              <a:t> 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7582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003" y="68986"/>
            <a:ext cx="7924800" cy="628650"/>
          </a:xfrm>
        </p:spPr>
        <p:txBody>
          <a:bodyPr/>
          <a:lstStyle/>
          <a:p>
            <a:r>
              <a:rPr lang="en-US" sz="3200" dirty="0" smtClean="0"/>
              <a:t>Authoring PDDI CDS rules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23" y="943348"/>
            <a:ext cx="7731475" cy="289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527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557" y="53987"/>
            <a:ext cx="7082438" cy="502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9615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76" y="0"/>
            <a:ext cx="8172743" cy="514830"/>
          </a:xfrm>
        </p:spPr>
        <p:txBody>
          <a:bodyPr/>
          <a:lstStyle/>
          <a:p>
            <a:r>
              <a:rPr lang="en-US" sz="2800" dirty="0" smtClean="0"/>
              <a:t>Colchicine – CYP3A4/</a:t>
            </a:r>
            <a:r>
              <a:rPr lang="en-US" sz="2800" dirty="0" err="1" smtClean="0"/>
              <a:t>Pgp</a:t>
            </a:r>
            <a:r>
              <a:rPr lang="en-US" sz="2800" dirty="0" smtClean="0"/>
              <a:t> inhibitor app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4654"/>
            <a:ext cx="8913479" cy="411884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09912" y="514830"/>
            <a:ext cx="67581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https://ddi-cds.org/apps/#</a:t>
            </a:r>
            <a:r>
              <a:rPr lang="en-US" dirty="0" smtClean="0">
                <a:hlinkClick r:id="rId3"/>
              </a:rPr>
              <a:t>colchicine_cyp3a4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0381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206" y="115091"/>
            <a:ext cx="8490856" cy="628650"/>
          </a:xfrm>
        </p:spPr>
        <p:txBody>
          <a:bodyPr/>
          <a:lstStyle/>
          <a:p>
            <a:r>
              <a:rPr lang="en-US" sz="2800" dirty="0" smtClean="0"/>
              <a:t>Colchicine – CYP3A4/</a:t>
            </a:r>
            <a:r>
              <a:rPr lang="en-US" sz="2800" dirty="0" err="1" smtClean="0"/>
              <a:t>Pgp</a:t>
            </a:r>
            <a:r>
              <a:rPr lang="en-US" sz="2800" dirty="0" smtClean="0"/>
              <a:t> inhibitor – rule testing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137" y="743741"/>
            <a:ext cx="7313774" cy="390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69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" y="63159"/>
            <a:ext cx="7924800" cy="536195"/>
          </a:xfrm>
        </p:spPr>
        <p:txBody>
          <a:bodyPr/>
          <a:lstStyle/>
          <a:p>
            <a:r>
              <a:rPr lang="en-US" sz="3200" dirty="0" smtClean="0"/>
              <a:t>Summary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" y="785182"/>
            <a:ext cx="8785859" cy="3456384"/>
          </a:xfrm>
        </p:spPr>
        <p:txBody>
          <a:bodyPr/>
          <a:lstStyle/>
          <a:p>
            <a:r>
              <a:rPr lang="en-US" sz="2400" dirty="0" smtClean="0"/>
              <a:t>The </a:t>
            </a:r>
            <a:r>
              <a:rPr lang="en-US" sz="2400" dirty="0"/>
              <a:t>parts of CDS Hooks that </a:t>
            </a:r>
            <a:r>
              <a:rPr lang="en-US" sz="2400" dirty="0" smtClean="0"/>
              <a:t>the project </a:t>
            </a:r>
            <a:r>
              <a:rPr lang="en-US" sz="2400" dirty="0"/>
              <a:t>has been able to successfully </a:t>
            </a:r>
            <a:r>
              <a:rPr lang="en-US" sz="2400" dirty="0" smtClean="0"/>
              <a:t>use?</a:t>
            </a:r>
          </a:p>
          <a:p>
            <a:pPr lvl="1"/>
            <a:r>
              <a:rPr lang="en-US" sz="2000" dirty="0" smtClean="0"/>
              <a:t>Service discovery, patient-view, order-select, order-sign</a:t>
            </a:r>
          </a:p>
          <a:p>
            <a:pPr lvl="1"/>
            <a:r>
              <a:rPr lang="en-US" sz="2000" dirty="0" smtClean="0"/>
              <a:t>Extension</a:t>
            </a:r>
          </a:p>
          <a:p>
            <a:r>
              <a:rPr lang="en-US" sz="2400" dirty="0" smtClean="0"/>
              <a:t>Where did we find </a:t>
            </a:r>
            <a:r>
              <a:rPr lang="en-US" sz="2400" dirty="0"/>
              <a:t>it necessary to go above and beyond CDS </a:t>
            </a:r>
            <a:r>
              <a:rPr lang="en-US" sz="2400" dirty="0" smtClean="0"/>
              <a:t>Hooks?</a:t>
            </a:r>
          </a:p>
          <a:p>
            <a:pPr lvl="1"/>
            <a:r>
              <a:rPr lang="en-US" sz="2000" dirty="0" smtClean="0"/>
              <a:t>Configuration for coordination between order-select and order-sign</a:t>
            </a:r>
          </a:p>
          <a:p>
            <a:pPr lvl="1"/>
            <a:r>
              <a:rPr lang="en-US" sz="2000" dirty="0" smtClean="0"/>
              <a:t>Implementation of app-context on the (service side)</a:t>
            </a:r>
          </a:p>
          <a:p>
            <a:pPr lvl="1"/>
            <a:r>
              <a:rPr lang="en-US" sz="2000" dirty="0" smtClean="0"/>
              <a:t>There are PDDI cases where a service cannot suggest an action without clinician input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36659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" y="63159"/>
            <a:ext cx="7924800" cy="536195"/>
          </a:xfrm>
        </p:spPr>
        <p:txBody>
          <a:bodyPr/>
          <a:lstStyle/>
          <a:p>
            <a:r>
              <a:rPr lang="en-US" sz="3200" dirty="0" smtClean="0"/>
              <a:t>Summary continued…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" y="599354"/>
            <a:ext cx="8785859" cy="3456384"/>
          </a:xfrm>
        </p:spPr>
        <p:txBody>
          <a:bodyPr/>
          <a:lstStyle/>
          <a:p>
            <a:r>
              <a:rPr lang="en-US" sz="2400" dirty="0" smtClean="0"/>
              <a:t>Our experience </a:t>
            </a:r>
            <a:r>
              <a:rPr lang="en-US" sz="2400" dirty="0"/>
              <a:t>been implementing in production </a:t>
            </a:r>
            <a:r>
              <a:rPr lang="en-US" sz="2400" dirty="0" smtClean="0"/>
              <a:t>environments?</a:t>
            </a:r>
          </a:p>
          <a:p>
            <a:pPr lvl="1"/>
            <a:r>
              <a:rPr lang="en-US" sz="2000" dirty="0" err="1" smtClean="0"/>
              <a:t>DDInteract</a:t>
            </a:r>
            <a:r>
              <a:rPr lang="en-US" sz="2000" dirty="0" smtClean="0"/>
              <a:t> has been implemented in Epic as a SMART on FHIR app (no actual use of CDS Hooks)</a:t>
            </a:r>
          </a:p>
          <a:p>
            <a:pPr lvl="2"/>
            <a:r>
              <a:rPr lang="en-US" sz="1600" dirty="0" smtClean="0"/>
              <a:t>Requires re-implementation of the PDDI CDS logic</a:t>
            </a:r>
          </a:p>
          <a:p>
            <a:r>
              <a:rPr lang="en-US" sz="2400" dirty="0" smtClean="0"/>
              <a:t>What should implementers be aware of?</a:t>
            </a:r>
          </a:p>
          <a:p>
            <a:pPr lvl="1"/>
            <a:r>
              <a:rPr lang="en-US" sz="2000" dirty="0" smtClean="0"/>
              <a:t>We are still in the early stages of translation</a:t>
            </a:r>
          </a:p>
          <a:p>
            <a:r>
              <a:rPr lang="en-US" sz="2400" dirty="0" smtClean="0"/>
              <a:t>Positive/negative of an increased </a:t>
            </a:r>
            <a:r>
              <a:rPr lang="en-US" sz="2400" dirty="0"/>
              <a:t>use of CDS Hooks</a:t>
            </a:r>
            <a:r>
              <a:rPr lang="en-US" sz="2400" dirty="0" smtClean="0"/>
              <a:t>?</a:t>
            </a:r>
          </a:p>
          <a:p>
            <a:pPr lvl="1"/>
            <a:r>
              <a:rPr lang="en-US" sz="2000" dirty="0" smtClean="0"/>
              <a:t>Positive: reduced barrier to adoption of contextualized algorithms</a:t>
            </a:r>
          </a:p>
          <a:p>
            <a:pPr lvl="1"/>
            <a:r>
              <a:rPr lang="en-US" sz="2000" dirty="0" smtClean="0"/>
              <a:t>Negative: authoring and testing might be more challenging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36442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" y="170736"/>
            <a:ext cx="7924800" cy="628650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" y="946547"/>
            <a:ext cx="8785859" cy="3456384"/>
          </a:xfrm>
        </p:spPr>
        <p:txBody>
          <a:bodyPr/>
          <a:lstStyle/>
          <a:p>
            <a:r>
              <a:rPr lang="en-US" sz="2800" dirty="0" smtClean="0"/>
              <a:t>The use case - contextualized drug-drug interaction clinical decision support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097558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8865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649" y="206786"/>
            <a:ext cx="7924800" cy="472314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007" y="964527"/>
            <a:ext cx="8468940" cy="3456384"/>
          </a:xfrm>
        </p:spPr>
        <p:txBody>
          <a:bodyPr/>
          <a:lstStyle/>
          <a:p>
            <a:r>
              <a:rPr lang="en-US" sz="2400" dirty="0" smtClean="0"/>
              <a:t>U18 HS027099, R01HS025984 and </a:t>
            </a:r>
            <a:r>
              <a:rPr lang="en" sz="2400" dirty="0" smtClean="0"/>
              <a:t>R21HS023826 </a:t>
            </a:r>
            <a:r>
              <a:rPr lang="en" sz="2400" dirty="0"/>
              <a:t>from the Agency for Healthcare Research and Quality</a:t>
            </a:r>
          </a:p>
          <a:p>
            <a:r>
              <a:rPr lang="en" sz="2400" dirty="0"/>
              <a:t>R01LM011838 and T15LM007059 from the National Library of Medicine</a:t>
            </a:r>
            <a:endParaRPr lang="en-US" sz="2400" dirty="0"/>
          </a:p>
          <a:p>
            <a:r>
              <a:rPr lang="en" sz="2400" dirty="0" smtClean="0"/>
              <a:t>Dr. Daniel Malone, Dr. Philip Hansten, Dr. John Horn, Max Sibilla and many others.</a:t>
            </a:r>
          </a:p>
          <a:p>
            <a:r>
              <a:rPr lang="en" sz="2400" dirty="0" smtClean="0"/>
              <a:t>The HL7 CDS Workgroup, and the W3C </a:t>
            </a:r>
            <a:r>
              <a:rPr lang="en-US" sz="2400" dirty="0" smtClean="0"/>
              <a:t>Semantic </a:t>
            </a:r>
            <a:r>
              <a:rPr lang="en-US" sz="2400" dirty="0"/>
              <a:t>Web in Health Care and Life Sciences Community Group </a:t>
            </a:r>
            <a:endParaRPr lang="en" sz="2400" dirty="0" smtClean="0"/>
          </a:p>
        </p:txBody>
      </p:sp>
    </p:spTree>
    <p:extLst>
      <p:ext uri="{BB962C8B-B14F-4D97-AF65-F5344CB8AC3E}">
        <p14:creationId xmlns:p14="http://schemas.microsoft.com/office/powerpoint/2010/main" val="217861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475" y="193596"/>
            <a:ext cx="7924800" cy="628650"/>
          </a:xfrm>
        </p:spPr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475" y="969407"/>
            <a:ext cx="7924800" cy="345638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47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452336"/>
            <a:ext cx="8717280" cy="472314"/>
          </a:xfrm>
        </p:spPr>
        <p:txBody>
          <a:bodyPr/>
          <a:lstStyle/>
          <a:p>
            <a:r>
              <a:rPr lang="en-US" i="1" dirty="0" smtClean="0"/>
              <a:t>Potential</a:t>
            </a:r>
            <a:r>
              <a:rPr lang="en-US" dirty="0" smtClean="0"/>
              <a:t> drug-drug interactions (PDDIs)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235" y="1439192"/>
            <a:ext cx="7924800" cy="3142167"/>
          </a:xfrm>
        </p:spPr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xposure </a:t>
            </a:r>
            <a:r>
              <a:rPr lang="en-US" dirty="0"/>
              <a:t>two or more drugs that are known to </a:t>
            </a:r>
            <a:r>
              <a:rPr lang="en-US" dirty="0" smtClean="0"/>
              <a:t>interact</a:t>
            </a:r>
          </a:p>
          <a:p>
            <a:pPr lvl="1"/>
            <a:r>
              <a:rPr lang="en-US" dirty="0" smtClean="0"/>
              <a:t>“potential” because exposure does not necessarily mean a clinically meaningful effect </a:t>
            </a:r>
          </a:p>
        </p:txBody>
      </p:sp>
    </p:spTree>
    <p:extLst>
      <p:ext uri="{BB962C8B-B14F-4D97-AF65-F5344CB8AC3E}">
        <p14:creationId xmlns:p14="http://schemas.microsoft.com/office/powerpoint/2010/main" val="26655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475" y="107726"/>
            <a:ext cx="7924800" cy="472314"/>
          </a:xfrm>
        </p:spPr>
        <p:txBody>
          <a:bodyPr/>
          <a:lstStyle/>
          <a:p>
            <a:r>
              <a:rPr lang="en-US" dirty="0" smtClean="0"/>
              <a:t>Clues about the frequency of harm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961" y="752200"/>
            <a:ext cx="8717280" cy="3456384"/>
          </a:xfrm>
        </p:spPr>
        <p:txBody>
          <a:bodyPr/>
          <a:lstStyle/>
          <a:p>
            <a:r>
              <a:rPr lang="en-US" sz="2800" dirty="0"/>
              <a:t>Clinically important events </a:t>
            </a:r>
            <a:r>
              <a:rPr lang="en-US" sz="2800" dirty="0" smtClean="0"/>
              <a:t>attributable to drug-drug interactions [1]:</a:t>
            </a:r>
          </a:p>
          <a:p>
            <a:pPr lvl="1"/>
            <a:r>
              <a:rPr lang="en-US" sz="2400" dirty="0" smtClean="0"/>
              <a:t>5.3</a:t>
            </a:r>
            <a:r>
              <a:rPr lang="en-US" sz="2400" dirty="0"/>
              <a:t>% - 14.3% of </a:t>
            </a:r>
            <a:r>
              <a:rPr lang="en-US" sz="2400" dirty="0" smtClean="0"/>
              <a:t>inpatients</a:t>
            </a:r>
          </a:p>
          <a:p>
            <a:pPr lvl="1"/>
            <a:r>
              <a:rPr lang="en-US" sz="2400" dirty="0"/>
              <a:t>231,000 </a:t>
            </a:r>
            <a:r>
              <a:rPr lang="en-US" sz="2400" dirty="0" smtClean="0"/>
              <a:t>US emergency </a:t>
            </a:r>
            <a:r>
              <a:rPr lang="en-US" sz="2400" dirty="0"/>
              <a:t>department visits </a:t>
            </a:r>
            <a:endParaRPr lang="en-US" sz="2400" dirty="0" smtClean="0"/>
          </a:p>
          <a:p>
            <a:r>
              <a:rPr lang="en-US" sz="2800" dirty="0" smtClean="0"/>
              <a:t>Hospital </a:t>
            </a:r>
            <a:r>
              <a:rPr lang="en-US" sz="2800" dirty="0"/>
              <a:t>admissions associated with an adverse drug </a:t>
            </a:r>
            <a:r>
              <a:rPr lang="en-US" sz="2800" dirty="0" smtClean="0"/>
              <a:t>event attributable </a:t>
            </a:r>
            <a:r>
              <a:rPr lang="en-US" sz="2800" dirty="0"/>
              <a:t>to drug-drug </a:t>
            </a:r>
            <a:r>
              <a:rPr lang="en-US" sz="2800" dirty="0" smtClean="0"/>
              <a:t>interactions [2]:</a:t>
            </a:r>
          </a:p>
          <a:p>
            <a:pPr lvl="1"/>
            <a:r>
              <a:rPr lang="en-US" sz="2400" dirty="0"/>
              <a:t>22.2% </a:t>
            </a:r>
            <a:r>
              <a:rPr lang="en-US" sz="2400" dirty="0" smtClean="0"/>
              <a:t> </a:t>
            </a:r>
            <a:r>
              <a:rPr lang="en-US" sz="2400" dirty="0"/>
              <a:t>(interquartile range 16.6 - 36.0%)</a:t>
            </a:r>
            <a:endParaRPr lang="en-US" sz="2400" dirty="0" smtClean="0"/>
          </a:p>
          <a:p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162548" y="4145092"/>
            <a:ext cx="8909535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lang="en-US" sz="1200" dirty="0" err="1" smtClean="0"/>
              <a:t>Magro</a:t>
            </a:r>
            <a:r>
              <a:rPr lang="en-US" sz="1200" dirty="0" smtClean="0"/>
              <a:t> </a:t>
            </a:r>
            <a:r>
              <a:rPr lang="en-US" sz="1200" dirty="0"/>
              <a:t>L, Moretti U, Leone R. Epidemiology and characteristics of adverse drug reactions caused by drug-drug interactions. </a:t>
            </a:r>
            <a:r>
              <a:rPr lang="en-US" sz="1200" i="1" dirty="0"/>
              <a:t>Expert </a:t>
            </a:r>
            <a:r>
              <a:rPr lang="en-US" sz="1200" i="1" dirty="0" err="1"/>
              <a:t>Opin</a:t>
            </a:r>
            <a:r>
              <a:rPr lang="en-US" sz="1200" i="1" dirty="0"/>
              <a:t> Drug </a:t>
            </a:r>
            <a:r>
              <a:rPr lang="en-US" sz="1200" i="1" dirty="0" err="1"/>
              <a:t>Saf</a:t>
            </a:r>
            <a:r>
              <a:rPr lang="en-US" sz="1200" dirty="0"/>
              <a:t>. 2012;11(1):83-94. </a:t>
            </a:r>
            <a:r>
              <a:rPr lang="en-US" sz="1200" dirty="0" smtClean="0"/>
              <a:t>doi:10.1517/14740338.2012.631910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Dechanont</a:t>
            </a:r>
            <a:r>
              <a:rPr lang="en-US" sz="1200" dirty="0"/>
              <a:t> S, </a:t>
            </a:r>
            <a:r>
              <a:rPr lang="en-US" sz="1200" dirty="0" err="1"/>
              <a:t>Maphanta</a:t>
            </a:r>
            <a:r>
              <a:rPr lang="en-US" sz="1200" dirty="0"/>
              <a:t> S, </a:t>
            </a:r>
            <a:r>
              <a:rPr lang="en-US" sz="1200" dirty="0" err="1"/>
              <a:t>Butthum</a:t>
            </a:r>
            <a:r>
              <a:rPr lang="en-US" sz="1200" dirty="0"/>
              <a:t> B, </a:t>
            </a:r>
            <a:r>
              <a:rPr lang="en-US" sz="1200" dirty="0" err="1"/>
              <a:t>Kongkaew</a:t>
            </a:r>
            <a:r>
              <a:rPr lang="en-US" sz="1200" dirty="0"/>
              <a:t> C. Hospital admissions/visits associated with drug-drug interactions: a systematic review and meta-analysis. </a:t>
            </a:r>
            <a:r>
              <a:rPr lang="en-US" sz="1200" dirty="0" err="1"/>
              <a:t>Pharmacoepidemiol</a:t>
            </a:r>
            <a:r>
              <a:rPr lang="en-US" sz="1200" dirty="0"/>
              <a:t> Drug </a:t>
            </a:r>
            <a:r>
              <a:rPr lang="en-US" sz="1200" dirty="0" err="1"/>
              <a:t>Saf</a:t>
            </a:r>
            <a:r>
              <a:rPr lang="en-US" sz="1200" dirty="0"/>
              <a:t>. 2014;23(5):489-497. doi:10.1002/pds.3592.</a:t>
            </a:r>
          </a:p>
        </p:txBody>
      </p:sp>
    </p:spTree>
    <p:extLst>
      <p:ext uri="{BB962C8B-B14F-4D97-AF65-F5344CB8AC3E}">
        <p14:creationId xmlns:p14="http://schemas.microsoft.com/office/powerpoint/2010/main" val="300498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2"/>
          <p:cNvSpPr>
            <a:spLocks noChangeArrowheads="1"/>
          </p:cNvSpPr>
          <p:nvPr/>
        </p:nvSpPr>
        <p:spPr bwMode="auto">
          <a:xfrm>
            <a:off x="1314234" y="1314450"/>
            <a:ext cx="1392671" cy="12001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53283" name="Rectangle 3"/>
          <p:cNvSpPr>
            <a:spLocks noChangeArrowheads="1"/>
          </p:cNvSpPr>
          <p:nvPr/>
        </p:nvSpPr>
        <p:spPr bwMode="auto">
          <a:xfrm>
            <a:off x="1896558" y="1600200"/>
            <a:ext cx="1355148" cy="120015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53284" name="Rectangle 4"/>
          <p:cNvSpPr>
            <a:spLocks noChangeArrowheads="1"/>
          </p:cNvSpPr>
          <p:nvPr/>
        </p:nvSpPr>
        <p:spPr bwMode="auto">
          <a:xfrm>
            <a:off x="2777549" y="1943100"/>
            <a:ext cx="1353705" cy="1143000"/>
          </a:xfrm>
          <a:prstGeom prst="rect">
            <a:avLst/>
          </a:prstGeom>
          <a:solidFill>
            <a:srgbClr val="FF7C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53285" name="Rectangle 5"/>
          <p:cNvSpPr>
            <a:spLocks noChangeArrowheads="1"/>
          </p:cNvSpPr>
          <p:nvPr/>
        </p:nvSpPr>
        <p:spPr bwMode="auto">
          <a:xfrm>
            <a:off x="3660199" y="2343150"/>
            <a:ext cx="1417205" cy="120015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53286" name="Oval 6"/>
          <p:cNvSpPr>
            <a:spLocks noChangeArrowheads="1"/>
          </p:cNvSpPr>
          <p:nvPr/>
        </p:nvSpPr>
        <p:spPr bwMode="auto">
          <a:xfrm>
            <a:off x="1432791" y="2057400"/>
            <a:ext cx="207818" cy="1714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53287" name="Oval 7"/>
          <p:cNvSpPr>
            <a:spLocks noChangeArrowheads="1"/>
          </p:cNvSpPr>
          <p:nvPr/>
        </p:nvSpPr>
        <p:spPr bwMode="auto">
          <a:xfrm>
            <a:off x="1979181" y="2571750"/>
            <a:ext cx="308841" cy="1714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53288" name="Oval 8"/>
          <p:cNvSpPr>
            <a:spLocks noChangeArrowheads="1"/>
          </p:cNvSpPr>
          <p:nvPr/>
        </p:nvSpPr>
        <p:spPr bwMode="auto">
          <a:xfrm>
            <a:off x="2249055" y="1771650"/>
            <a:ext cx="277091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53289" name="Oval 9"/>
          <p:cNvSpPr>
            <a:spLocks noChangeArrowheads="1"/>
          </p:cNvSpPr>
          <p:nvPr/>
        </p:nvSpPr>
        <p:spPr bwMode="auto">
          <a:xfrm>
            <a:off x="2790826" y="1714500"/>
            <a:ext cx="285750" cy="228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53290" name="Oval 10"/>
          <p:cNvSpPr>
            <a:spLocks noChangeArrowheads="1"/>
          </p:cNvSpPr>
          <p:nvPr/>
        </p:nvSpPr>
        <p:spPr bwMode="auto">
          <a:xfrm>
            <a:off x="1981056" y="1428750"/>
            <a:ext cx="346364" cy="1714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53291" name="Rectangle 11"/>
          <p:cNvSpPr>
            <a:spLocks noChangeArrowheads="1"/>
          </p:cNvSpPr>
          <p:nvPr/>
        </p:nvSpPr>
        <p:spPr bwMode="auto">
          <a:xfrm>
            <a:off x="4409354" y="2686050"/>
            <a:ext cx="1477818" cy="1314450"/>
          </a:xfrm>
          <a:prstGeom prst="rect">
            <a:avLst/>
          </a:prstGeom>
          <a:solidFill>
            <a:srgbClr val="CC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53292" name="Oval 12"/>
          <p:cNvSpPr>
            <a:spLocks noChangeArrowheads="1"/>
          </p:cNvSpPr>
          <p:nvPr/>
        </p:nvSpPr>
        <p:spPr bwMode="auto">
          <a:xfrm>
            <a:off x="3298393" y="2171700"/>
            <a:ext cx="277091" cy="228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53293" name="Oval 13"/>
          <p:cNvSpPr>
            <a:spLocks noChangeArrowheads="1"/>
          </p:cNvSpPr>
          <p:nvPr/>
        </p:nvSpPr>
        <p:spPr bwMode="auto">
          <a:xfrm>
            <a:off x="3802929" y="2114550"/>
            <a:ext cx="207818" cy="1714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53294" name="Oval 14"/>
          <p:cNvSpPr>
            <a:spLocks noChangeArrowheads="1"/>
          </p:cNvSpPr>
          <p:nvPr/>
        </p:nvSpPr>
        <p:spPr bwMode="auto">
          <a:xfrm>
            <a:off x="3835256" y="2457450"/>
            <a:ext cx="346364" cy="228600"/>
          </a:xfrm>
          <a:prstGeom prst="ellipse">
            <a:avLst/>
          </a:prstGeom>
          <a:solidFill>
            <a:srgbClr val="FF7C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53295" name="Oval 15"/>
          <p:cNvSpPr>
            <a:spLocks noChangeArrowheads="1"/>
          </p:cNvSpPr>
          <p:nvPr/>
        </p:nvSpPr>
        <p:spPr bwMode="auto">
          <a:xfrm>
            <a:off x="1432791" y="1485900"/>
            <a:ext cx="207818" cy="1714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53296" name="Line 16"/>
          <p:cNvSpPr>
            <a:spLocks noChangeShapeType="1"/>
          </p:cNvSpPr>
          <p:nvPr/>
        </p:nvSpPr>
        <p:spPr bwMode="auto">
          <a:xfrm>
            <a:off x="898381" y="1314450"/>
            <a:ext cx="346364" cy="171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53297" name="Line 17"/>
          <p:cNvSpPr>
            <a:spLocks noChangeShapeType="1"/>
          </p:cNvSpPr>
          <p:nvPr/>
        </p:nvSpPr>
        <p:spPr bwMode="auto">
          <a:xfrm>
            <a:off x="1440873" y="1543050"/>
            <a:ext cx="369455" cy="171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53298" name="Line 18"/>
          <p:cNvSpPr>
            <a:spLocks noChangeShapeType="1"/>
          </p:cNvSpPr>
          <p:nvPr/>
        </p:nvSpPr>
        <p:spPr bwMode="auto">
          <a:xfrm>
            <a:off x="2256776" y="1885950"/>
            <a:ext cx="431512" cy="171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53299" name="Line 19"/>
          <p:cNvSpPr>
            <a:spLocks noChangeShapeType="1"/>
          </p:cNvSpPr>
          <p:nvPr/>
        </p:nvSpPr>
        <p:spPr bwMode="auto">
          <a:xfrm>
            <a:off x="3283240" y="2286000"/>
            <a:ext cx="291523" cy="114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53300" name="Line 20"/>
          <p:cNvSpPr>
            <a:spLocks noChangeShapeType="1"/>
          </p:cNvSpPr>
          <p:nvPr/>
        </p:nvSpPr>
        <p:spPr bwMode="auto">
          <a:xfrm>
            <a:off x="3882376" y="2514600"/>
            <a:ext cx="431512" cy="171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53301" name="Oval 21"/>
          <p:cNvSpPr>
            <a:spLocks noChangeArrowheads="1"/>
          </p:cNvSpPr>
          <p:nvPr/>
        </p:nvSpPr>
        <p:spPr bwMode="auto">
          <a:xfrm>
            <a:off x="4705640" y="2800350"/>
            <a:ext cx="291523" cy="342900"/>
          </a:xfrm>
          <a:prstGeom prst="ellipse">
            <a:avLst/>
          </a:prstGeom>
          <a:solidFill>
            <a:srgbClr val="33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53302" name="Line 22"/>
          <p:cNvSpPr>
            <a:spLocks noChangeShapeType="1"/>
          </p:cNvSpPr>
          <p:nvPr/>
        </p:nvSpPr>
        <p:spPr bwMode="auto">
          <a:xfrm>
            <a:off x="4766470" y="2857500"/>
            <a:ext cx="492125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53303" name="Oval 23"/>
          <p:cNvSpPr>
            <a:spLocks noChangeArrowheads="1"/>
          </p:cNvSpPr>
          <p:nvPr/>
        </p:nvSpPr>
        <p:spPr bwMode="auto">
          <a:xfrm>
            <a:off x="4485770" y="3657600"/>
            <a:ext cx="307398" cy="228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53304" name="Text Box 24"/>
          <p:cNvSpPr txBox="1">
            <a:spLocks noChangeArrowheads="1"/>
          </p:cNvSpPr>
          <p:nvPr/>
        </p:nvSpPr>
        <p:spPr bwMode="auto">
          <a:xfrm>
            <a:off x="2330076" y="913441"/>
            <a:ext cx="3810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 b="1" dirty="0"/>
              <a:t>Prescriber</a:t>
            </a:r>
            <a:r>
              <a:rPr lang="ja-JP" altLang="en-US" sz="2000" b="1" dirty="0"/>
              <a:t>’</a:t>
            </a:r>
            <a:r>
              <a:rPr lang="en-US" sz="2000" b="1" dirty="0"/>
              <a:t>s Knowledge</a:t>
            </a:r>
          </a:p>
        </p:txBody>
      </p:sp>
      <p:sp>
        <p:nvSpPr>
          <p:cNvPr id="353305" name="Text Box 25"/>
          <p:cNvSpPr txBox="1">
            <a:spLocks noChangeArrowheads="1"/>
          </p:cNvSpPr>
          <p:nvPr/>
        </p:nvSpPr>
        <p:spPr bwMode="auto">
          <a:xfrm>
            <a:off x="3197285" y="1245295"/>
            <a:ext cx="353290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 b="1" dirty="0"/>
              <a:t>Computer Screening </a:t>
            </a:r>
          </a:p>
        </p:txBody>
      </p:sp>
      <p:sp>
        <p:nvSpPr>
          <p:cNvPr id="353306" name="Text Box 26"/>
          <p:cNvSpPr txBox="1">
            <a:spLocks noChangeArrowheads="1"/>
          </p:cNvSpPr>
          <p:nvPr/>
        </p:nvSpPr>
        <p:spPr bwMode="auto">
          <a:xfrm>
            <a:off x="3820739" y="1603563"/>
            <a:ext cx="3810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 b="1" dirty="0"/>
              <a:t>Pharmacist</a:t>
            </a:r>
            <a:r>
              <a:rPr lang="ja-JP" altLang="en-US" sz="2000" b="1" dirty="0"/>
              <a:t>’</a:t>
            </a:r>
            <a:r>
              <a:rPr lang="en-US" sz="2000" b="1" dirty="0"/>
              <a:t>s Knowledge</a:t>
            </a:r>
          </a:p>
        </p:txBody>
      </p:sp>
      <p:sp>
        <p:nvSpPr>
          <p:cNvPr id="353307" name="Oval 27"/>
          <p:cNvSpPr>
            <a:spLocks noChangeArrowheads="1"/>
          </p:cNvSpPr>
          <p:nvPr/>
        </p:nvSpPr>
        <p:spPr bwMode="auto">
          <a:xfrm>
            <a:off x="2825318" y="2571750"/>
            <a:ext cx="277091" cy="17145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53308" name="Text Box 28"/>
          <p:cNvSpPr txBox="1">
            <a:spLocks noChangeArrowheads="1"/>
          </p:cNvSpPr>
          <p:nvPr/>
        </p:nvSpPr>
        <p:spPr bwMode="auto">
          <a:xfrm>
            <a:off x="2151170" y="4114801"/>
            <a:ext cx="259339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 b="1" u="sng" dirty="0"/>
              <a:t>Latent Failures</a:t>
            </a:r>
          </a:p>
        </p:txBody>
      </p:sp>
      <p:sp>
        <p:nvSpPr>
          <p:cNvPr id="353309" name="Text Box 29"/>
          <p:cNvSpPr txBox="1">
            <a:spLocks noChangeArrowheads="1"/>
          </p:cNvSpPr>
          <p:nvPr/>
        </p:nvSpPr>
        <p:spPr bwMode="auto">
          <a:xfrm>
            <a:off x="4669042" y="1988245"/>
            <a:ext cx="318654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 b="1" dirty="0"/>
              <a:t>Patient Risk Factors</a:t>
            </a:r>
          </a:p>
        </p:txBody>
      </p:sp>
      <p:sp>
        <p:nvSpPr>
          <p:cNvPr id="353310" name="Oval 30"/>
          <p:cNvSpPr>
            <a:spLocks noChangeArrowheads="1"/>
          </p:cNvSpPr>
          <p:nvPr/>
        </p:nvSpPr>
        <p:spPr bwMode="auto">
          <a:xfrm>
            <a:off x="2187720" y="2171700"/>
            <a:ext cx="415636" cy="2857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53311" name="Oval 31"/>
          <p:cNvSpPr>
            <a:spLocks noChangeArrowheads="1"/>
          </p:cNvSpPr>
          <p:nvPr/>
        </p:nvSpPr>
        <p:spPr bwMode="auto">
          <a:xfrm>
            <a:off x="1907454" y="1885950"/>
            <a:ext cx="207818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53312" name="Rectangle 32"/>
          <p:cNvSpPr>
            <a:spLocks noChangeArrowheads="1"/>
          </p:cNvSpPr>
          <p:nvPr/>
        </p:nvSpPr>
        <p:spPr bwMode="auto">
          <a:xfrm>
            <a:off x="5085629" y="3028950"/>
            <a:ext cx="1477818" cy="1257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000" dirty="0">
              <a:solidFill>
                <a:srgbClr val="CC3399"/>
              </a:solidFill>
            </a:endParaRPr>
          </a:p>
        </p:txBody>
      </p:sp>
      <p:sp>
        <p:nvSpPr>
          <p:cNvPr id="353313" name="Text Box 33"/>
          <p:cNvSpPr txBox="1">
            <a:spLocks noChangeArrowheads="1"/>
          </p:cNvSpPr>
          <p:nvPr/>
        </p:nvSpPr>
        <p:spPr bwMode="auto">
          <a:xfrm>
            <a:off x="6465153" y="2666361"/>
            <a:ext cx="253278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 b="1" dirty="0"/>
              <a:t>Patient Education</a:t>
            </a:r>
          </a:p>
        </p:txBody>
      </p:sp>
      <p:sp>
        <p:nvSpPr>
          <p:cNvPr id="353314" name="Text Box 34"/>
          <p:cNvSpPr txBox="1">
            <a:spLocks noChangeArrowheads="1"/>
          </p:cNvSpPr>
          <p:nvPr/>
        </p:nvSpPr>
        <p:spPr bwMode="auto">
          <a:xfrm>
            <a:off x="7309631" y="3016944"/>
            <a:ext cx="180109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b="1" dirty="0"/>
              <a:t>Monitoring</a:t>
            </a:r>
          </a:p>
        </p:txBody>
      </p:sp>
      <p:sp>
        <p:nvSpPr>
          <p:cNvPr id="353315" name="Line 35"/>
          <p:cNvSpPr>
            <a:spLocks noChangeShapeType="1"/>
          </p:cNvSpPr>
          <p:nvPr/>
        </p:nvSpPr>
        <p:spPr bwMode="auto">
          <a:xfrm flipH="1">
            <a:off x="4079370" y="2228850"/>
            <a:ext cx="307398" cy="285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53316" name="Oval 36"/>
          <p:cNvSpPr>
            <a:spLocks noChangeArrowheads="1"/>
          </p:cNvSpPr>
          <p:nvPr/>
        </p:nvSpPr>
        <p:spPr bwMode="auto">
          <a:xfrm>
            <a:off x="5368781" y="3657600"/>
            <a:ext cx="346364" cy="228600"/>
          </a:xfrm>
          <a:prstGeom prst="ellipse">
            <a:avLst/>
          </a:prstGeom>
          <a:solidFill>
            <a:srgbClr val="CC33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53317" name="Oval 37"/>
          <p:cNvSpPr>
            <a:spLocks noChangeArrowheads="1"/>
          </p:cNvSpPr>
          <p:nvPr/>
        </p:nvSpPr>
        <p:spPr bwMode="auto">
          <a:xfrm>
            <a:off x="5577609" y="3143250"/>
            <a:ext cx="300182" cy="342900"/>
          </a:xfrm>
          <a:prstGeom prst="ellipse">
            <a:avLst/>
          </a:prstGeom>
          <a:solidFill>
            <a:srgbClr val="CC33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53318" name="Text Box 38"/>
          <p:cNvSpPr txBox="1">
            <a:spLocks noChangeArrowheads="1"/>
          </p:cNvSpPr>
          <p:nvPr/>
        </p:nvSpPr>
        <p:spPr bwMode="auto">
          <a:xfrm>
            <a:off x="7904804" y="3929952"/>
            <a:ext cx="108527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200" b="1" dirty="0">
                <a:solidFill>
                  <a:srgbClr val="FF0000"/>
                </a:solidFill>
              </a:rPr>
              <a:t>ADR</a:t>
            </a:r>
          </a:p>
        </p:txBody>
      </p:sp>
      <p:sp>
        <p:nvSpPr>
          <p:cNvPr id="353319" name="Text Box 39"/>
          <p:cNvSpPr txBox="1">
            <a:spLocks noChangeArrowheads="1"/>
          </p:cNvSpPr>
          <p:nvPr/>
        </p:nvSpPr>
        <p:spPr bwMode="auto">
          <a:xfrm>
            <a:off x="966355" y="800100"/>
            <a:ext cx="103909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b="1" dirty="0"/>
              <a:t>A + B</a:t>
            </a:r>
          </a:p>
        </p:txBody>
      </p:sp>
      <p:sp>
        <p:nvSpPr>
          <p:cNvPr id="353320" name="Text Box 40"/>
          <p:cNvSpPr txBox="1">
            <a:spLocks noChangeArrowheads="1"/>
          </p:cNvSpPr>
          <p:nvPr/>
        </p:nvSpPr>
        <p:spPr bwMode="auto">
          <a:xfrm>
            <a:off x="914401" y="68154"/>
            <a:ext cx="70453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ja-JP" altLang="en-US" sz="3600" b="1" dirty="0" smtClean="0">
                <a:solidFill>
                  <a:srgbClr val="002B5E"/>
                </a:solidFill>
              </a:rPr>
              <a:t>“</a:t>
            </a:r>
            <a:r>
              <a:rPr lang="en-US" sz="3600" b="1" dirty="0">
                <a:solidFill>
                  <a:srgbClr val="002B5E"/>
                </a:solidFill>
              </a:rPr>
              <a:t>When the Holes Line Up</a:t>
            </a:r>
            <a:r>
              <a:rPr lang="ja-JP" altLang="en-US" sz="3600" b="1" dirty="0">
                <a:solidFill>
                  <a:srgbClr val="002B5E"/>
                </a:solidFill>
              </a:rPr>
              <a:t>”</a:t>
            </a:r>
            <a:endParaRPr lang="en-US" sz="3600" b="1" dirty="0">
              <a:solidFill>
                <a:srgbClr val="002B5E"/>
              </a:solidFill>
            </a:endParaRPr>
          </a:p>
        </p:txBody>
      </p:sp>
      <p:sp>
        <p:nvSpPr>
          <p:cNvPr id="353321" name="Text Box 41"/>
          <p:cNvSpPr txBox="1">
            <a:spLocks noChangeArrowheads="1"/>
          </p:cNvSpPr>
          <p:nvPr/>
        </p:nvSpPr>
        <p:spPr bwMode="auto">
          <a:xfrm>
            <a:off x="844107" y="3223453"/>
            <a:ext cx="173181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 b="1" u="sng" dirty="0"/>
              <a:t>Defenses</a:t>
            </a:r>
          </a:p>
        </p:txBody>
      </p:sp>
      <p:sp>
        <p:nvSpPr>
          <p:cNvPr id="353322" name="Line 42"/>
          <p:cNvSpPr>
            <a:spLocks noChangeShapeType="1"/>
          </p:cNvSpPr>
          <p:nvPr/>
        </p:nvSpPr>
        <p:spPr bwMode="auto">
          <a:xfrm flipV="1">
            <a:off x="2080852" y="2628900"/>
            <a:ext cx="469035" cy="6286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53323" name="Line 43"/>
          <p:cNvSpPr>
            <a:spLocks noChangeShapeType="1"/>
          </p:cNvSpPr>
          <p:nvPr/>
        </p:nvSpPr>
        <p:spPr bwMode="auto">
          <a:xfrm flipV="1">
            <a:off x="2140240" y="2914650"/>
            <a:ext cx="799523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53324" name="Line 44"/>
          <p:cNvSpPr>
            <a:spLocks noChangeShapeType="1"/>
          </p:cNvSpPr>
          <p:nvPr/>
        </p:nvSpPr>
        <p:spPr bwMode="auto">
          <a:xfrm flipV="1">
            <a:off x="2281743" y="3143250"/>
            <a:ext cx="1438853" cy="3429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53325" name="Oval 45"/>
          <p:cNvSpPr>
            <a:spLocks noChangeArrowheads="1"/>
          </p:cNvSpPr>
          <p:nvPr/>
        </p:nvSpPr>
        <p:spPr bwMode="auto">
          <a:xfrm>
            <a:off x="3973152" y="3200400"/>
            <a:ext cx="215035" cy="228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53326" name="Oval 46"/>
          <p:cNvSpPr>
            <a:spLocks noChangeArrowheads="1"/>
          </p:cNvSpPr>
          <p:nvPr/>
        </p:nvSpPr>
        <p:spPr bwMode="auto">
          <a:xfrm>
            <a:off x="5360700" y="2800350"/>
            <a:ext cx="184727" cy="1714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53327" name="Oval 47"/>
          <p:cNvSpPr>
            <a:spLocks noChangeArrowheads="1"/>
          </p:cNvSpPr>
          <p:nvPr/>
        </p:nvSpPr>
        <p:spPr bwMode="auto">
          <a:xfrm>
            <a:off x="1903991" y="2286000"/>
            <a:ext cx="138545" cy="114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53328" name="Text Box 48"/>
          <p:cNvSpPr txBox="1">
            <a:spLocks noChangeArrowheads="1"/>
          </p:cNvSpPr>
          <p:nvPr/>
        </p:nvSpPr>
        <p:spPr bwMode="auto">
          <a:xfrm>
            <a:off x="685800" y="4629150"/>
            <a:ext cx="77216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1600" i="1" dirty="0"/>
              <a:t>Hansten PD, Horn JR. Modified from: James Reason, Human Error, 1990</a:t>
            </a:r>
          </a:p>
        </p:txBody>
      </p:sp>
      <p:sp>
        <p:nvSpPr>
          <p:cNvPr id="353329" name="Line 49"/>
          <p:cNvSpPr>
            <a:spLocks noChangeShapeType="1"/>
          </p:cNvSpPr>
          <p:nvPr/>
        </p:nvSpPr>
        <p:spPr bwMode="auto">
          <a:xfrm flipV="1">
            <a:off x="4091709" y="3771900"/>
            <a:ext cx="554182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53330" name="Rectangle 50"/>
          <p:cNvSpPr>
            <a:spLocks noChangeArrowheads="1"/>
          </p:cNvSpPr>
          <p:nvPr/>
        </p:nvSpPr>
        <p:spPr bwMode="auto">
          <a:xfrm>
            <a:off x="6031852" y="3429000"/>
            <a:ext cx="1415761" cy="120015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53331" name="Text Box 51"/>
          <p:cNvSpPr txBox="1">
            <a:spLocks noChangeArrowheads="1"/>
          </p:cNvSpPr>
          <p:nvPr/>
        </p:nvSpPr>
        <p:spPr bwMode="auto">
          <a:xfrm>
            <a:off x="5738655" y="2338829"/>
            <a:ext cx="289358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/>
              <a:t>Drug Administration</a:t>
            </a:r>
          </a:p>
        </p:txBody>
      </p:sp>
      <p:sp>
        <p:nvSpPr>
          <p:cNvPr id="353332" name="Oval 52"/>
          <p:cNvSpPr>
            <a:spLocks noChangeArrowheads="1"/>
          </p:cNvSpPr>
          <p:nvPr/>
        </p:nvSpPr>
        <p:spPr bwMode="auto">
          <a:xfrm>
            <a:off x="6795367" y="3657600"/>
            <a:ext cx="430068" cy="4000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2000" dirty="0"/>
          </a:p>
        </p:txBody>
      </p:sp>
      <p:sp>
        <p:nvSpPr>
          <p:cNvPr id="353333" name="Line 53"/>
          <p:cNvSpPr>
            <a:spLocks noChangeShapeType="1"/>
          </p:cNvSpPr>
          <p:nvPr/>
        </p:nvSpPr>
        <p:spPr bwMode="auto">
          <a:xfrm>
            <a:off x="6889823" y="3714750"/>
            <a:ext cx="985693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53334" name="Line 54"/>
          <p:cNvSpPr>
            <a:spLocks noChangeShapeType="1"/>
          </p:cNvSpPr>
          <p:nvPr/>
        </p:nvSpPr>
        <p:spPr bwMode="auto">
          <a:xfrm>
            <a:off x="5646017" y="3200400"/>
            <a:ext cx="493568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53335" name="Oval 55"/>
          <p:cNvSpPr>
            <a:spLocks noChangeArrowheads="1"/>
          </p:cNvSpPr>
          <p:nvPr/>
        </p:nvSpPr>
        <p:spPr bwMode="auto">
          <a:xfrm>
            <a:off x="6176531" y="4057650"/>
            <a:ext cx="245341" cy="17145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53336" name="Oval 56"/>
          <p:cNvSpPr>
            <a:spLocks noChangeArrowheads="1"/>
          </p:cNvSpPr>
          <p:nvPr/>
        </p:nvSpPr>
        <p:spPr bwMode="auto">
          <a:xfrm>
            <a:off x="5430477" y="4057650"/>
            <a:ext cx="246784" cy="1714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53337" name="Line 57"/>
          <p:cNvSpPr>
            <a:spLocks noChangeShapeType="1"/>
          </p:cNvSpPr>
          <p:nvPr/>
        </p:nvSpPr>
        <p:spPr bwMode="auto">
          <a:xfrm flipV="1">
            <a:off x="4252985" y="4171950"/>
            <a:ext cx="1239694" cy="1714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81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35330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3533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3533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3533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353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353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353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353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353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353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353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353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330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78273"/>
            <a:ext cx="8660260" cy="2753075"/>
          </a:xfrm>
        </p:spPr>
        <p:txBody>
          <a:bodyPr>
            <a:noAutofit/>
          </a:bodyPr>
          <a:lstStyle/>
          <a:p>
            <a:pPr>
              <a:buFont typeface="Arial"/>
              <a:buChar char="•"/>
            </a:pPr>
            <a:r>
              <a:rPr lang="en-US" sz="2400" dirty="0" smtClean="0"/>
              <a:t>Prescriber knowledge is often lacking</a:t>
            </a:r>
            <a:endParaRPr lang="en-US" sz="2400" baseline="30000" dirty="0" smtClean="0"/>
          </a:p>
          <a:p>
            <a:pPr lvl="1">
              <a:buFont typeface="Arial"/>
              <a:buChar char="•"/>
            </a:pPr>
            <a:r>
              <a:rPr lang="en-US" sz="2000" dirty="0" smtClean="0">
                <a:ea typeface="ＭＳ Ｐゴシック" pitchFamily="-109" charset="-128"/>
                <a:cs typeface="ＭＳ Ｐゴシック" pitchFamily="-109" charset="-128"/>
              </a:rPr>
              <a:t>12,500 United States prescribers correctly identified 42.7% of 14 drug pairs</a:t>
            </a:r>
            <a:r>
              <a:rPr lang="en-US" sz="2000" baseline="30000" dirty="0" smtClean="0">
                <a:ea typeface="ＭＳ Ｐゴシック" pitchFamily="-109" charset="-128"/>
                <a:cs typeface="ＭＳ Ｐゴシック" pitchFamily="-109" charset="-128"/>
              </a:rPr>
              <a:t>1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ea typeface="ＭＳ Ｐゴシック" pitchFamily="-109" charset="-128"/>
                <a:cs typeface="ＭＳ Ｐゴシック" pitchFamily="-109" charset="-128"/>
              </a:rPr>
              <a:t>281 Iranian </a:t>
            </a:r>
            <a:r>
              <a:rPr lang="en-US" sz="2000" dirty="0">
                <a:ea typeface="ＭＳ Ｐゴシック" pitchFamily="-109" charset="-128"/>
                <a:cs typeface="ＭＳ Ｐゴシック" pitchFamily="-109" charset="-128"/>
              </a:rPr>
              <a:t>medical residents </a:t>
            </a:r>
            <a:r>
              <a:rPr lang="en-US" sz="2000" dirty="0" smtClean="0">
                <a:ea typeface="ＭＳ Ｐゴシック" pitchFamily="-109" charset="-128"/>
                <a:cs typeface="ＭＳ Ｐゴシック" pitchFamily="-109" charset="-128"/>
              </a:rPr>
              <a:t>correctly classified </a:t>
            </a:r>
            <a:r>
              <a:rPr lang="en-US" sz="2000" dirty="0">
                <a:ea typeface="ＭＳ Ｐゴシック" pitchFamily="-109" charset="-128"/>
                <a:cs typeface="ＭＳ Ｐゴシック" pitchFamily="-109" charset="-128"/>
              </a:rPr>
              <a:t>only 41% (5.7/14) of </a:t>
            </a:r>
            <a:r>
              <a:rPr lang="en-US" sz="2000" dirty="0" smtClean="0">
                <a:ea typeface="ＭＳ Ｐゴシック" pitchFamily="-109" charset="-128"/>
                <a:cs typeface="ＭＳ Ｐゴシック" pitchFamily="-109" charset="-128"/>
              </a:rPr>
              <a:t>14 drug pairs</a:t>
            </a:r>
            <a:r>
              <a:rPr lang="en-US" sz="2000" baseline="30000" dirty="0" smtClean="0">
                <a:ea typeface="ＭＳ Ｐゴシック" pitchFamily="-109" charset="-128"/>
                <a:cs typeface="ＭＳ Ｐゴシック" pitchFamily="-109" charset="-128"/>
              </a:rPr>
              <a:t>2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ea typeface="ＭＳ Ｐゴシック" pitchFamily="-109" charset="-128"/>
                <a:cs typeface="ＭＳ Ｐゴシック" pitchFamily="-109" charset="-128"/>
              </a:rPr>
              <a:t>Mean </a:t>
            </a:r>
            <a:r>
              <a:rPr lang="en-US" sz="2000" dirty="0">
                <a:ea typeface="ＭＳ Ｐゴシック" pitchFamily="-109" charset="-128"/>
                <a:cs typeface="ＭＳ Ｐゴシック" pitchFamily="-109" charset="-128"/>
              </a:rPr>
              <a:t>number of correct responses </a:t>
            </a:r>
            <a:r>
              <a:rPr lang="en-US" sz="2000" dirty="0" smtClean="0">
                <a:ea typeface="ＭＳ Ｐゴシック" pitchFamily="-109" charset="-128"/>
                <a:cs typeface="ＭＳ Ｐゴシック" pitchFamily="-109" charset="-128"/>
              </a:rPr>
              <a:t>from 244 Turkish physicians regarding </a:t>
            </a:r>
            <a:r>
              <a:rPr lang="en-US" sz="2000" dirty="0">
                <a:ea typeface="ＭＳ Ｐゴシック" pitchFamily="-109" charset="-128"/>
                <a:cs typeface="ＭＳ Ｐゴシック" pitchFamily="-109" charset="-128"/>
              </a:rPr>
              <a:t>the </a:t>
            </a:r>
            <a:r>
              <a:rPr lang="en-US" sz="2000" dirty="0" smtClean="0">
                <a:ea typeface="ＭＳ Ｐゴシック" pitchFamily="-109" charset="-128"/>
                <a:cs typeface="ＭＳ Ｐゴシック" pitchFamily="-109" charset="-128"/>
              </a:rPr>
              <a:t>clin­ical </a:t>
            </a:r>
            <a:r>
              <a:rPr lang="en-US" sz="2000" dirty="0">
                <a:ea typeface="ＭＳ Ｐゴシック" pitchFamily="-109" charset="-128"/>
                <a:cs typeface="ＭＳ Ｐゴシック" pitchFamily="-109" charset="-128"/>
              </a:rPr>
              <a:t>significance of the 7 </a:t>
            </a:r>
            <a:r>
              <a:rPr lang="en-US" sz="2000" dirty="0" smtClean="0">
                <a:ea typeface="ＭＳ Ｐゴシック" pitchFamily="-109" charset="-128"/>
                <a:cs typeface="ＭＳ Ｐゴシック" pitchFamily="-109" charset="-128"/>
              </a:rPr>
              <a:t>COVID-19 therapy related DDIs </a:t>
            </a:r>
            <a:r>
              <a:rPr lang="en-US" sz="2000" dirty="0">
                <a:ea typeface="ＭＳ Ｐゴシック" pitchFamily="-109" charset="-128"/>
                <a:cs typeface="ＭＳ Ｐゴシック" pitchFamily="-109" charset="-128"/>
              </a:rPr>
              <a:t>was 2.04 (±</a:t>
            </a:r>
            <a:r>
              <a:rPr lang="en-US" sz="2000" dirty="0" smtClean="0">
                <a:ea typeface="ＭＳ Ｐゴシック" pitchFamily="-109" charset="-128"/>
                <a:cs typeface="ＭＳ Ｐゴシック" pitchFamily="-109" charset="-128"/>
              </a:rPr>
              <a:t>1.31)</a:t>
            </a:r>
            <a:r>
              <a:rPr lang="en-US" sz="2000" baseline="30000" dirty="0" smtClean="0">
                <a:ea typeface="ＭＳ Ｐゴシック" pitchFamily="-109" charset="-128"/>
                <a:cs typeface="ＭＳ Ｐゴシック" pitchFamily="-109" charset="-128"/>
              </a:rPr>
              <a:t>3</a:t>
            </a:r>
            <a:endParaRPr lang="en-US" sz="2000" baseline="30000" dirty="0">
              <a:ea typeface="ＭＳ Ｐゴシック" pitchFamily="-109" charset="-128"/>
              <a:cs typeface="ＭＳ Ｐゴシック" pitchFamily="-109" charset="-128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ea typeface="ＭＳ Ｐゴシック" pitchFamily="-109" charset="-128"/>
              <a:cs typeface="ＭＳ Ｐゴシック" pitchFamily="-109" charset="-128"/>
            </a:endParaRPr>
          </a:p>
          <a:p>
            <a:pPr>
              <a:buFont typeface="Arial"/>
              <a:buChar char="•"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0161" y="4096928"/>
            <a:ext cx="4419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500" dirty="0" smtClean="0"/>
              <a:t>[1] </a:t>
            </a:r>
            <a:r>
              <a:rPr lang="en-US" sz="1500" dirty="0" err="1" smtClean="0"/>
              <a:t>Ko</a:t>
            </a:r>
            <a:r>
              <a:rPr lang="en-US" sz="1500" dirty="0" smtClean="0"/>
              <a:t> et al. </a:t>
            </a:r>
            <a:r>
              <a:rPr lang="en-US" sz="1500" i="1" dirty="0" smtClean="0"/>
              <a:t>Drug Saf. </a:t>
            </a:r>
            <a:r>
              <a:rPr lang="en-US" sz="1500" dirty="0" smtClean="0"/>
              <a:t>2008;31(6):525-536</a:t>
            </a:r>
          </a:p>
          <a:p>
            <a:pPr>
              <a:defRPr/>
            </a:pPr>
            <a:endParaRPr lang="en-US" sz="1500" dirty="0"/>
          </a:p>
          <a:p>
            <a:pPr>
              <a:defRPr/>
            </a:pPr>
            <a:r>
              <a:rPr lang="en-US" sz="1500" dirty="0"/>
              <a:t>[2] </a:t>
            </a:r>
            <a:r>
              <a:rPr lang="en-US" sz="1500" dirty="0" err="1" smtClean="0"/>
              <a:t>Nabovati</a:t>
            </a:r>
            <a:r>
              <a:rPr lang="en-US" sz="1500" dirty="0" smtClean="0"/>
              <a:t> </a:t>
            </a:r>
            <a:r>
              <a:rPr lang="en-US" sz="1500" dirty="0"/>
              <a:t>et al. </a:t>
            </a:r>
            <a:r>
              <a:rPr lang="en-US" sz="1500" dirty="0" smtClean="0"/>
              <a:t>International journal of clinical pharmacy 39.3 (</a:t>
            </a:r>
            <a:r>
              <a:rPr lang="en-US" sz="1500" dirty="0"/>
              <a:t>2017): 560-568.</a:t>
            </a:r>
            <a:endParaRPr lang="en-US" sz="1500" dirty="0" smtClean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91739" y="86569"/>
            <a:ext cx="8296434" cy="515252"/>
          </a:xfrm>
        </p:spPr>
        <p:txBody>
          <a:bodyPr>
            <a:noAutofit/>
          </a:bodyPr>
          <a:lstStyle/>
          <a:p>
            <a:pPr algn="ctr"/>
            <a:r>
              <a:rPr lang="en-US" b="1" dirty="0" smtClean="0"/>
              <a:t>Prescribers PDDI knowledge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724401" y="4403931"/>
            <a:ext cx="44195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500" dirty="0" smtClean="0"/>
              <a:t>[3] </a:t>
            </a:r>
            <a:r>
              <a:rPr lang="en-US" sz="1500" dirty="0" err="1" smtClean="0"/>
              <a:t>Sürmelioğlu</a:t>
            </a:r>
            <a:r>
              <a:rPr lang="en-US" sz="1500" dirty="0" smtClean="0"/>
              <a:t> et al. Postgraduate </a:t>
            </a:r>
            <a:r>
              <a:rPr lang="en-US" sz="1500" dirty="0"/>
              <a:t>Medicine (2020): 1-5.</a:t>
            </a:r>
            <a:endParaRPr lang="en-US" sz="1500" dirty="0" smtClean="0"/>
          </a:p>
        </p:txBody>
      </p:sp>
    </p:spTree>
    <p:extLst>
      <p:ext uri="{BB962C8B-B14F-4D97-AF65-F5344CB8AC3E}">
        <p14:creationId xmlns:p14="http://schemas.microsoft.com/office/powerpoint/2010/main" val="375769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Georgia"/>
        <a:ea typeface="ＭＳ Ｐゴシック"/>
        <a:cs typeface="ＭＳ Ｐゴシック"/>
      </a:majorFont>
      <a:minorFont>
        <a:latin typeface="Georgi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  <a:ea typeface="ＭＳ Ｐゴシック" pitchFamily="-108" charset="-128"/>
            <a:cs typeface="ＭＳ Ｐゴシック" pitchFamily="-10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  <a:ea typeface="ＭＳ Ｐゴシック" pitchFamily="-108" charset="-128"/>
            <a:cs typeface="ＭＳ Ｐゴシック" pitchFamily="-108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54950</TotalTime>
  <Words>1716</Words>
  <Application>Microsoft Office PowerPoint</Application>
  <PresentationFormat>On-screen Show (16:9)</PresentationFormat>
  <Paragraphs>255</Paragraphs>
  <Slides>52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6" baseType="lpstr">
      <vt:lpstr>MS PGothic</vt:lpstr>
      <vt:lpstr>MS PGothic</vt:lpstr>
      <vt:lpstr>SimSun</vt:lpstr>
      <vt:lpstr>Arial</vt:lpstr>
      <vt:lpstr>Avenir LT Std 55 Roman</vt:lpstr>
      <vt:lpstr>Avenir LT Std 65 Medium</vt:lpstr>
      <vt:lpstr>Calibri</vt:lpstr>
      <vt:lpstr>Courier New</vt:lpstr>
      <vt:lpstr>DejaVu Sans</vt:lpstr>
      <vt:lpstr>Georgia</vt:lpstr>
      <vt:lpstr>Symbol</vt:lpstr>
      <vt:lpstr>Times New Roman</vt:lpstr>
      <vt:lpstr>Wingdings</vt:lpstr>
      <vt:lpstr>Blank Presentation</vt:lpstr>
      <vt:lpstr>PowerPoint Presentation</vt:lpstr>
      <vt:lpstr>Disclosures</vt:lpstr>
      <vt:lpstr>Primary take home message</vt:lpstr>
      <vt:lpstr>Outline</vt:lpstr>
      <vt:lpstr>Outline</vt:lpstr>
      <vt:lpstr>Potential drug-drug interactions (PDDIs)</vt:lpstr>
      <vt:lpstr>Clues about the frequency of harm</vt:lpstr>
      <vt:lpstr>PowerPoint Presentation</vt:lpstr>
      <vt:lpstr>Prescribers PDDI knowledge</vt:lpstr>
      <vt:lpstr>Does clinical decision support (CDS) work?</vt:lpstr>
      <vt:lpstr>Key point</vt:lpstr>
      <vt:lpstr>What does a contextualized PDDI algorithm look like?</vt:lpstr>
      <vt:lpstr>Other contextualization examples</vt:lpstr>
      <vt:lpstr>What information is needed to create a contextualized PDDI CDS algorithm?</vt:lpstr>
      <vt:lpstr>PowerPoint Presentation</vt:lpstr>
      <vt:lpstr>PowerPoint Presentation</vt:lpstr>
      <vt:lpstr>PowerPoint Presentation</vt:lpstr>
      <vt:lpstr>PowerPoint Presentation</vt:lpstr>
      <vt:lpstr>Outline</vt:lpstr>
      <vt:lpstr>The information model as part of PDDI CDS as a service</vt:lpstr>
      <vt:lpstr>Which hooks?</vt:lpstr>
      <vt:lpstr>Patient view</vt:lpstr>
      <vt:lpstr>PowerPoint Presentation</vt:lpstr>
      <vt:lpstr>PowerPoint Presentation</vt:lpstr>
      <vt:lpstr>PowerPoint Presentation</vt:lpstr>
      <vt:lpstr>Patient view request</vt:lpstr>
      <vt:lpstr>Patient view response</vt:lpstr>
      <vt:lpstr>Patient view response – EHR view</vt:lpstr>
      <vt:lpstr>DDInteract© – shared decision making app</vt:lpstr>
      <vt:lpstr>order-select</vt:lpstr>
      <vt:lpstr>order-select request</vt:lpstr>
      <vt:lpstr>order-sign</vt:lpstr>
      <vt:lpstr>order-sign request</vt:lpstr>
      <vt:lpstr>PowerPoint Presentation</vt:lpstr>
      <vt:lpstr>PowerPoint Presentation</vt:lpstr>
      <vt:lpstr>Coordination can happen</vt:lpstr>
      <vt:lpstr>Should the service filter all alerts automatically?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Authoring PDDI CDS rules</vt:lpstr>
      <vt:lpstr>PowerPoint Presentation</vt:lpstr>
      <vt:lpstr>Colchicine – CYP3A4/Pgp inhibitor app</vt:lpstr>
      <vt:lpstr>Colchicine – CYP3A4/Pgp inhibitor – rule testing</vt:lpstr>
      <vt:lpstr>Summary</vt:lpstr>
      <vt:lpstr>Summary continued…</vt:lpstr>
      <vt:lpstr>Discussion</vt:lpstr>
      <vt:lpstr>Acknowledgements</vt:lpstr>
      <vt:lpstr>Discussion</vt:lpstr>
    </vt:vector>
  </TitlesOfParts>
  <Company>University of Pittsburgh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Randy Oest -- UMC</dc:creator>
  <cp:lastModifiedBy>Boyce, Richard David</cp:lastModifiedBy>
  <cp:revision>2062</cp:revision>
  <cp:lastPrinted>2014-06-16T18:08:50Z</cp:lastPrinted>
  <dcterms:created xsi:type="dcterms:W3CDTF">2013-03-14T22:17:07Z</dcterms:created>
  <dcterms:modified xsi:type="dcterms:W3CDTF">2021-05-18T22:12:25Z</dcterms:modified>
</cp:coreProperties>
</file>